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3" r:id="rId2"/>
    <p:sldId id="278" r:id="rId3"/>
    <p:sldId id="308" r:id="rId4"/>
    <p:sldId id="320" r:id="rId5"/>
    <p:sldId id="342" r:id="rId6"/>
    <p:sldId id="335" r:id="rId7"/>
    <p:sldId id="276" r:id="rId8"/>
    <p:sldId id="336" r:id="rId9"/>
    <p:sldId id="334" r:id="rId10"/>
    <p:sldId id="288" r:id="rId11"/>
    <p:sldId id="289" r:id="rId12"/>
    <p:sldId id="290" r:id="rId13"/>
    <p:sldId id="316" r:id="rId14"/>
    <p:sldId id="319" r:id="rId15"/>
    <p:sldId id="312" r:id="rId16"/>
    <p:sldId id="30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E9FDFD"/>
    <a:srgbClr val="C9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59EED-0F5F-48E4-A252-BC597101E9EC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76061-FBFE-49C5-BEFF-1174A2C2B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7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DB3-5484-4F3D-83C8-5EA8F0BB685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D21-DE92-4521-BA14-D5095675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2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DB3-5484-4F3D-83C8-5EA8F0BB685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D21-DE92-4521-BA14-D5095675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7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DB3-5484-4F3D-83C8-5EA8F0BB685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D21-DE92-4521-BA14-D5095675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8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DB3-5484-4F3D-83C8-5EA8F0BB685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D21-DE92-4521-BA14-D5095675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4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DB3-5484-4F3D-83C8-5EA8F0BB685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D21-DE92-4521-BA14-D5095675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DB3-5484-4F3D-83C8-5EA8F0BB685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D21-DE92-4521-BA14-D5095675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9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DB3-5484-4F3D-83C8-5EA8F0BB685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D21-DE92-4521-BA14-D5095675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6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DB3-5484-4F3D-83C8-5EA8F0BB685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D21-DE92-4521-BA14-D5095675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8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DB3-5484-4F3D-83C8-5EA8F0BB685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D21-DE92-4521-BA14-D5095675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4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DB3-5484-4F3D-83C8-5EA8F0BB685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D21-DE92-4521-BA14-D5095675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DB3-5484-4F3D-83C8-5EA8F0BB685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D21-DE92-4521-BA14-D5095675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95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51DB3-5484-4F3D-83C8-5EA8F0BB685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55D21-DE92-4521-BA14-D5095675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72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ОГИРР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152" y="0"/>
            <a:ext cx="2075688" cy="167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31" y="127860"/>
            <a:ext cx="4386616" cy="30845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76206" y="1755674"/>
            <a:ext cx="7498080" cy="496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 в </a:t>
            </a:r>
            <a:endParaRPr lang="ru-RU" sz="6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классе</a:t>
            </a:r>
            <a:endParaRPr lang="en-US" sz="6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en-US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071" t="8761" r="7144" b="4509"/>
          <a:stretch/>
        </p:blipFill>
        <p:spPr>
          <a:xfrm>
            <a:off x="101600" y="113605"/>
            <a:ext cx="12090400" cy="688605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975701" y="6217920"/>
            <a:ext cx="788669" cy="64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42019" y="6423660"/>
            <a:ext cx="256032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975701" y="6139543"/>
            <a:ext cx="815705" cy="718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4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858" t="8634" r="6714" b="4889"/>
          <a:stretch/>
        </p:blipFill>
        <p:spPr>
          <a:xfrm>
            <a:off x="0" y="108848"/>
            <a:ext cx="12192000" cy="674915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059885" y="6045199"/>
            <a:ext cx="788669" cy="7241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5291" y="1960880"/>
            <a:ext cx="1349829" cy="349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(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8034" y="1910080"/>
            <a:ext cx="47026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1337" y="1910080"/>
            <a:ext cx="72281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26203" y="6292959"/>
            <a:ext cx="256032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72503" y="5721531"/>
            <a:ext cx="1219200" cy="11364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87688" y="4767424"/>
            <a:ext cx="8497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Результат ИС как </a:t>
            </a:r>
            <a:r>
              <a:rPr lang="ru-RU" sz="2800" b="1" dirty="0">
                <a:solidFill>
                  <a:srgbClr val="C00000"/>
                </a:solidFill>
              </a:rPr>
              <a:t>допуска к ГИА действует бессрочно.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785" t="7874" r="6644" b="4127"/>
          <a:stretch/>
        </p:blipFill>
        <p:spPr>
          <a:xfrm>
            <a:off x="-13224" y="0"/>
            <a:ext cx="12205224" cy="689903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308079" y="6167120"/>
            <a:ext cx="788669" cy="6148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2880" y="1719072"/>
            <a:ext cx="2962656" cy="5026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13. </a:t>
            </a:r>
            <a:r>
              <a:rPr lang="ru-RU" sz="1700" b="1" dirty="0">
                <a:solidFill>
                  <a:schemeClr val="bg1"/>
                </a:solidFill>
              </a:rPr>
              <a:t>Проведение повторной проверки итогового собеседования </a:t>
            </a:r>
          </a:p>
          <a:p>
            <a:r>
              <a:rPr lang="ru-RU" sz="1600" dirty="0">
                <a:solidFill>
                  <a:schemeClr val="tx1"/>
                </a:solidFill>
              </a:rPr>
              <a:t> </a:t>
            </a:r>
          </a:p>
          <a:p>
            <a:r>
              <a:rPr lang="ru-RU" sz="1600" dirty="0">
                <a:solidFill>
                  <a:schemeClr val="tx1"/>
                </a:solidFill>
              </a:rPr>
              <a:t>В целях предотвращения конфликта интересов и </a:t>
            </a:r>
            <a:r>
              <a:rPr lang="ru-RU" sz="1600" b="1" dirty="0">
                <a:solidFill>
                  <a:schemeClr val="tx1"/>
                </a:solidFill>
              </a:rPr>
              <a:t>обеспечения объективного оценивания </a:t>
            </a:r>
            <a:r>
              <a:rPr lang="ru-RU" sz="1600" b="1" dirty="0" smtClean="0">
                <a:solidFill>
                  <a:schemeClr val="tx1"/>
                </a:solidFill>
              </a:rPr>
              <a:t>ИС </a:t>
            </a:r>
            <a:r>
              <a:rPr lang="ru-RU" sz="1600" dirty="0" smtClean="0">
                <a:solidFill>
                  <a:schemeClr val="tx1"/>
                </a:solidFill>
              </a:rPr>
              <a:t>участникам ИС при </a:t>
            </a:r>
            <a:r>
              <a:rPr lang="ru-RU" sz="1600" dirty="0">
                <a:solidFill>
                  <a:schemeClr val="tx1"/>
                </a:solidFill>
              </a:rPr>
              <a:t>получении </a:t>
            </a:r>
            <a:r>
              <a:rPr lang="ru-RU" sz="1600" b="1" dirty="0">
                <a:solidFill>
                  <a:schemeClr val="tx1"/>
                </a:solidFill>
              </a:rPr>
              <a:t>повторного</a:t>
            </a:r>
            <a:r>
              <a:rPr lang="ru-RU" sz="1600" dirty="0">
                <a:solidFill>
                  <a:schemeClr val="tx1"/>
                </a:solidFill>
              </a:rPr>
              <a:t> неудовлетворительного результата («незачет») за </a:t>
            </a:r>
            <a:r>
              <a:rPr lang="ru-RU" sz="1600" dirty="0" smtClean="0">
                <a:solidFill>
                  <a:schemeClr val="tx1"/>
                </a:solidFill>
              </a:rPr>
              <a:t>ИС предоставляется </a:t>
            </a:r>
            <a:r>
              <a:rPr lang="ru-RU" sz="1600" dirty="0">
                <a:solidFill>
                  <a:schemeClr val="tx1"/>
                </a:solidFill>
              </a:rPr>
              <a:t>право </a:t>
            </a:r>
            <a:r>
              <a:rPr lang="ru-RU" sz="1600" b="1" dirty="0">
                <a:solidFill>
                  <a:schemeClr val="tx1"/>
                </a:solidFill>
              </a:rPr>
              <a:t>подать в письменной форме заявление на проверку аудиозаписи </a:t>
            </a:r>
            <a:r>
              <a:rPr lang="ru-RU" sz="1600" dirty="0">
                <a:solidFill>
                  <a:schemeClr val="tx1"/>
                </a:solidFill>
              </a:rPr>
              <a:t>устного ответа </a:t>
            </a:r>
            <a:r>
              <a:rPr lang="ru-RU" sz="1600" dirty="0" smtClean="0">
                <a:solidFill>
                  <a:schemeClr val="tx1"/>
                </a:solidFill>
              </a:rPr>
              <a:t>комиссией </a:t>
            </a:r>
            <a:r>
              <a:rPr lang="ru-RU" sz="1600" dirty="0">
                <a:solidFill>
                  <a:schemeClr val="tx1"/>
                </a:solidFill>
              </a:rPr>
              <a:t>по проверке </a:t>
            </a:r>
            <a:r>
              <a:rPr lang="ru-RU" sz="1600" dirty="0" smtClean="0">
                <a:solidFill>
                  <a:schemeClr val="tx1"/>
                </a:solidFill>
              </a:rPr>
              <a:t>ИС, </a:t>
            </a:r>
            <a:r>
              <a:rPr lang="ru-RU" sz="1600" dirty="0">
                <a:solidFill>
                  <a:schemeClr val="tx1"/>
                </a:solidFill>
              </a:rPr>
              <a:t>сформированной </a:t>
            </a:r>
            <a:r>
              <a:rPr lang="ru-RU" sz="1600" dirty="0" smtClean="0">
                <a:solidFill>
                  <a:schemeClr val="tx1"/>
                </a:solidFill>
              </a:rPr>
              <a:t>ОИВ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74397" y="6360241"/>
            <a:ext cx="256032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90514" y="5956663"/>
            <a:ext cx="1001486" cy="942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2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0"/>
            <a:ext cx="11852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4884" b="33663"/>
          <a:stretch/>
        </p:blipFill>
        <p:spPr>
          <a:xfrm>
            <a:off x="164592" y="91440"/>
            <a:ext cx="11676888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571" t="6094" r="11572" b="40650"/>
          <a:stretch/>
        </p:blipFill>
        <p:spPr>
          <a:xfrm>
            <a:off x="0" y="873915"/>
            <a:ext cx="12254905" cy="510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chance.ru/sites/default/files/styles/big_photo_gallery/public/images/7758582.jpg?itok=9kHg-2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90" y="-19954"/>
            <a:ext cx="9062518" cy="68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2357" y="663371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6600" dirty="0">
                <a:solidFill>
                  <a:srgbClr val="130BB5"/>
                </a:solidFill>
              </a:rPr>
              <a:t>ЖЕЛАЕМ УСПЕХОВ!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3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286" t="8127" r="6928" b="4508"/>
          <a:stretch/>
        </p:blipFill>
        <p:spPr>
          <a:xfrm>
            <a:off x="766354" y="516709"/>
            <a:ext cx="10580915" cy="5991498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66353" y="3190240"/>
            <a:ext cx="10580915" cy="69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286" t="18814" r="6928" b="53926"/>
          <a:stretch/>
        </p:blipFill>
        <p:spPr>
          <a:xfrm>
            <a:off x="766353" y="1280160"/>
            <a:ext cx="10580915" cy="2600960"/>
          </a:xfrm>
          <a:prstGeom prst="rect">
            <a:avLst/>
          </a:prstGeom>
          <a:solidFill>
            <a:srgbClr val="99FFCC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78205" y="1865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98812" y="3435658"/>
            <a:ext cx="740397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Приложение к письму  </a:t>
            </a:r>
            <a:r>
              <a:rPr lang="ru-RU" i="1" dirty="0" err="1">
                <a:solidFill>
                  <a:schemeClr val="bg1"/>
                </a:solidFill>
              </a:rPr>
              <a:t>Рособрнадзора</a:t>
            </a:r>
            <a:r>
              <a:rPr lang="ru-RU" i="1" dirty="0">
                <a:solidFill>
                  <a:schemeClr val="bg1"/>
                </a:solidFill>
              </a:rPr>
              <a:t> от 15.12.2020 № 05-151</a:t>
            </a:r>
          </a:p>
        </p:txBody>
      </p:sp>
      <p:pic>
        <p:nvPicPr>
          <p:cNvPr id="8" name="Рисунок 7" descr="ТОГИРР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752" y="5791200"/>
            <a:ext cx="853440" cy="798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1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888"/>
            <a:ext cx="12226009" cy="6199632"/>
          </a:xfrm>
          <a:prstGeom prst="rect">
            <a:avLst/>
          </a:prstGeom>
        </p:spPr>
      </p:pic>
      <p:pic>
        <p:nvPicPr>
          <p:cNvPr id="3" name="Рисунок 2" descr="ТОГИРР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96" y="771334"/>
            <a:ext cx="1475232" cy="13500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046719" y="5425441"/>
            <a:ext cx="2394857" cy="574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ГОДУ!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86011" y="3526971"/>
            <a:ext cx="987117" cy="714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3"/>
          <a:stretch/>
        </p:blipFill>
        <p:spPr>
          <a:xfrm>
            <a:off x="87086" y="95795"/>
            <a:ext cx="12192000" cy="6858000"/>
          </a:xfrm>
          <a:prstGeom prst="rect">
            <a:avLst/>
          </a:prstGeom>
        </p:spPr>
      </p:pic>
      <p:pic>
        <p:nvPicPr>
          <p:cNvPr id="5" name="Рисунок 4" descr="ТОГИРР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8" y="182880"/>
            <a:ext cx="1764792" cy="1798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54034" y="2238103"/>
            <a:ext cx="2055223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10.02.2021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2594" y="2151017"/>
            <a:ext cx="2098766" cy="461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10.03.2021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30491" y="2151017"/>
            <a:ext cx="2203269" cy="461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17.05.2021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41" t="23088" r="15776" b="19073"/>
          <a:stretch/>
        </p:blipFill>
        <p:spPr>
          <a:xfrm>
            <a:off x="68645" y="1023631"/>
            <a:ext cx="12053686" cy="58546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92732" y="2838995"/>
            <a:ext cx="1550126" cy="217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8600" y="4053840"/>
            <a:ext cx="2825496" cy="1216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Аудитория ожидания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3256" y="5532120"/>
            <a:ext cx="2825496" cy="1216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Аудитория </a:t>
            </a:r>
            <a:r>
              <a:rPr lang="ru-RU" sz="2800" dirty="0" smtClean="0"/>
              <a:t>проведения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3256" y="4053840"/>
            <a:ext cx="2825496" cy="1216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Аудитория проведения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89248" y="2575560"/>
            <a:ext cx="2825496" cy="1216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Аудитория проведения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71770"/>
            <a:ext cx="118322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Проведение </a:t>
            </a:r>
            <a:r>
              <a:rPr lang="ru-RU" sz="2400" b="1" dirty="0"/>
              <a:t>итогового собеседования в </a:t>
            </a:r>
            <a:r>
              <a:rPr lang="ru-RU" sz="2400" b="1" dirty="0" smtClean="0"/>
              <a:t>ОО</a:t>
            </a:r>
            <a:endParaRPr lang="ru-RU" sz="2400" b="1" dirty="0"/>
          </a:p>
          <a:p>
            <a:r>
              <a:rPr lang="ru-RU" sz="2000" dirty="0" smtClean="0"/>
              <a:t>ИС может </a:t>
            </a:r>
            <a:r>
              <a:rPr lang="ru-RU" sz="2000" dirty="0"/>
              <a:t>проводиться в ходе учебного процесса  </a:t>
            </a:r>
            <a:r>
              <a:rPr lang="ru-RU" sz="2000" dirty="0" smtClean="0"/>
              <a:t>в </a:t>
            </a:r>
            <a:r>
              <a:rPr lang="ru-RU" sz="2000" dirty="0"/>
              <a:t>образовательной организации. Участники </a:t>
            </a:r>
            <a:r>
              <a:rPr lang="ru-RU" sz="2000" dirty="0" smtClean="0"/>
              <a:t>могут </a:t>
            </a:r>
            <a:r>
              <a:rPr lang="ru-RU" sz="2000" dirty="0"/>
              <a:t>принимать участие в </a:t>
            </a:r>
            <a:r>
              <a:rPr lang="ru-RU" sz="2000" dirty="0" smtClean="0"/>
              <a:t>ИС без </a:t>
            </a:r>
            <a:r>
              <a:rPr lang="ru-RU" sz="2000" dirty="0"/>
              <a:t>отрыва от образовательного </a:t>
            </a:r>
            <a:r>
              <a:rPr lang="ru-RU" sz="2000" dirty="0" smtClean="0"/>
              <a:t>процесса.</a:t>
            </a:r>
          </a:p>
          <a:p>
            <a:r>
              <a:rPr lang="ru-RU" sz="2000" dirty="0"/>
              <a:t>Аудитории проведения </a:t>
            </a:r>
            <a:r>
              <a:rPr lang="ru-RU" sz="2000" dirty="0" smtClean="0"/>
              <a:t>ИС должны </a:t>
            </a:r>
            <a:r>
              <a:rPr lang="ru-RU" sz="2000" dirty="0"/>
              <a:t>быть изолированы от остальных учебных кабинетов образовательной организации, в которых осуществляется учебный процесс, для обеспечения соблюдения порядка во время проведения </a:t>
            </a:r>
            <a:r>
              <a:rPr lang="ru-RU" sz="2000" dirty="0" smtClean="0"/>
              <a:t>ИС. 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88547" y="2951544"/>
            <a:ext cx="419177" cy="3379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ВЫХОД</a:t>
            </a:r>
            <a:endParaRPr lang="ru-RU" sz="24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155452" y="4528807"/>
            <a:ext cx="590463" cy="266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902602" y="4661915"/>
            <a:ext cx="590463" cy="266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482342">
            <a:off x="6761729" y="5585002"/>
            <a:ext cx="1207220" cy="36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529133">
            <a:off x="6772892" y="3304465"/>
            <a:ext cx="1206574" cy="362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828770" y="4368550"/>
            <a:ext cx="4224759" cy="4127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0854481">
            <a:off x="6879759" y="5767447"/>
            <a:ext cx="4107778" cy="4474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636846" flipV="1">
            <a:off x="6749224" y="3140291"/>
            <a:ext cx="4269030" cy="3993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71232" y="4053840"/>
            <a:ext cx="2825496" cy="1216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Учебный кабинет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491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429" t="8000" r="6570" b="5270"/>
          <a:stretch/>
        </p:blipFill>
        <p:spPr>
          <a:xfrm>
            <a:off x="936525" y="405094"/>
            <a:ext cx="10607040" cy="59479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173" y="1524000"/>
            <a:ext cx="11338560" cy="525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928" t="25778" r="6572" b="25333"/>
          <a:stretch/>
        </p:blipFill>
        <p:spPr>
          <a:xfrm>
            <a:off x="844029" y="3427003"/>
            <a:ext cx="10668000" cy="335280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1308079" y="6136640"/>
            <a:ext cx="788669" cy="6148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846" y="531223"/>
            <a:ext cx="3317965" cy="3831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574397" y="6353048"/>
            <a:ext cx="256032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284543" y="6023792"/>
            <a:ext cx="883921" cy="7590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5001" t="63471" r="17915" b="10011"/>
          <a:stretch/>
        </p:blipFill>
        <p:spPr>
          <a:xfrm>
            <a:off x="2281790" y="-18578"/>
            <a:ext cx="9814958" cy="2099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6429" t="8000" r="76284" b="80186"/>
          <a:stretch/>
        </p:blipFill>
        <p:spPr>
          <a:xfrm>
            <a:off x="174173" y="358365"/>
            <a:ext cx="2107617" cy="8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3" y="1524000"/>
            <a:ext cx="11338560" cy="525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928" t="25778" r="6572" b="25333"/>
          <a:stretch/>
        </p:blipFill>
        <p:spPr>
          <a:xfrm>
            <a:off x="844029" y="3427003"/>
            <a:ext cx="10668000" cy="335280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1308079" y="6136640"/>
            <a:ext cx="788669" cy="6148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846" y="531223"/>
            <a:ext cx="3317965" cy="3831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574397" y="6353048"/>
            <a:ext cx="256032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284543" y="6023792"/>
            <a:ext cx="883921" cy="7590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5001" t="63471" r="17915" b="10011"/>
          <a:stretch/>
        </p:blipFill>
        <p:spPr>
          <a:xfrm>
            <a:off x="2826863" y="29299"/>
            <a:ext cx="9269885" cy="2099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6429" t="8000" r="76284" b="80186"/>
          <a:stretch/>
        </p:blipFill>
        <p:spPr>
          <a:xfrm>
            <a:off x="174173" y="126099"/>
            <a:ext cx="2107617" cy="810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172" y="995423"/>
            <a:ext cx="11883633" cy="58625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случае выявления некачественной аудиозаписи ответа участника итогового собеседования ответственный организатор образовательной организации составляет  «Акт о досрочном завершении итогового собеседования по русскому языку  по уважительным причинам</a:t>
            </a:r>
            <a:r>
              <a:rPr lang="ru-RU" sz="2400" dirty="0" smtClean="0">
                <a:solidFill>
                  <a:schemeClr val="tx1"/>
                </a:solidFill>
              </a:rPr>
              <a:t>», </a:t>
            </a:r>
            <a:r>
              <a:rPr lang="ru-RU" sz="2400" dirty="0">
                <a:solidFill>
                  <a:schemeClr val="tx1"/>
                </a:solidFill>
              </a:rPr>
              <a:t>а экзаменатор-собеседник вносит соответствующую отметку в форму ИС-02 «Ведомость учета проведения итогового собеседования в аудитории</a:t>
            </a:r>
            <a:r>
              <a:rPr lang="ru-RU" sz="2400" dirty="0" smtClean="0">
                <a:solidFill>
                  <a:schemeClr val="tx1"/>
                </a:solidFill>
              </a:rPr>
              <a:t>». </a:t>
            </a:r>
            <a:r>
              <a:rPr lang="ru-RU" sz="2400" dirty="0">
                <a:solidFill>
                  <a:schemeClr val="tx1"/>
                </a:solidFill>
              </a:rPr>
              <a:t>Такому участнику предоставляется возможность повторно пройти итоговое собеседование в дополнительные сроки проведения итогового собеседования, предусмотренные Порядком.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При </a:t>
            </a:r>
            <a:r>
              <a:rPr lang="ru-RU" sz="2400" b="1" dirty="0">
                <a:solidFill>
                  <a:srgbClr val="C00000"/>
                </a:solidFill>
              </a:rPr>
              <a:t>ведении потоковой аудиозаписи нет необходимости в прослушивании ответов каждым участником</a:t>
            </a:r>
            <a:r>
              <a:rPr lang="ru-RU" sz="2400" dirty="0">
                <a:solidFill>
                  <a:schemeClr val="tx1"/>
                </a:solidFill>
              </a:rPr>
              <a:t>: технический специалист проверяет работоспособность оборудования (в том числе и звукозаписывающего) до начала </a:t>
            </a:r>
            <a:r>
              <a:rPr lang="ru-RU" sz="2400" dirty="0" smtClean="0">
                <a:solidFill>
                  <a:schemeClr val="tx1"/>
                </a:solidFill>
              </a:rPr>
              <a:t>ИС в </a:t>
            </a:r>
            <a:r>
              <a:rPr lang="ru-RU" sz="2400" dirty="0">
                <a:solidFill>
                  <a:schemeClr val="tx1"/>
                </a:solidFill>
              </a:rPr>
              <a:t>каждой аудитории, а при необходимости и в перерывах между прохождением </a:t>
            </a:r>
            <a:r>
              <a:rPr lang="ru-RU" sz="2400" dirty="0" smtClean="0">
                <a:solidFill>
                  <a:schemeClr val="tx1"/>
                </a:solidFill>
              </a:rPr>
              <a:t>ИС разными участниками. </a:t>
            </a:r>
            <a:r>
              <a:rPr lang="ru-RU" dirty="0"/>
              <a:t>дополнительные сроки проведения итогового собеседования, предусмотренные Порядком. </a:t>
            </a:r>
          </a:p>
        </p:txBody>
      </p:sp>
    </p:spTree>
    <p:extLst>
      <p:ext uri="{BB962C8B-B14F-4D97-AF65-F5344CB8AC3E}">
        <p14:creationId xmlns:p14="http://schemas.microsoft.com/office/powerpoint/2010/main" val="12913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731"/>
            <a:ext cx="12097512" cy="655126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586719" y="6136640"/>
            <a:ext cx="788669" cy="6148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53037" y="6329761"/>
            <a:ext cx="256032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04972" y="4302252"/>
            <a:ext cx="347472" cy="33375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008" y="2660904"/>
            <a:ext cx="3488436" cy="230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929" y="3779762"/>
            <a:ext cx="2955123" cy="13178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. Сроки и продолжительность </a:t>
            </a:r>
            <a:r>
              <a:rPr lang="ru-RU" sz="2400" b="1" dirty="0" smtClean="0">
                <a:solidFill>
                  <a:srgbClr val="C00000"/>
                </a:solidFill>
              </a:rPr>
              <a:t>Продолжительность </a:t>
            </a:r>
            <a:r>
              <a:rPr lang="ru-RU" sz="2400" b="1" dirty="0">
                <a:solidFill>
                  <a:srgbClr val="C00000"/>
                </a:solidFill>
              </a:rPr>
              <a:t>проведения </a:t>
            </a:r>
            <a:r>
              <a:rPr lang="ru-RU" sz="2400" b="1" dirty="0" smtClean="0">
                <a:solidFill>
                  <a:srgbClr val="C00000"/>
                </a:solidFill>
              </a:rPr>
              <a:t>ИС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 </a:t>
            </a:r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467703" y="6136640"/>
            <a:ext cx="907685" cy="614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159916" y="4948362"/>
            <a:ext cx="374686" cy="226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4600" y="5715000"/>
            <a:ext cx="9518904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82467" y="4239300"/>
            <a:ext cx="8261604" cy="19018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участников </a:t>
            </a:r>
            <a:r>
              <a:rPr lang="ru-RU" dirty="0" smtClean="0"/>
              <a:t>ИС с ОВЗ продолжительность </a:t>
            </a:r>
            <a:r>
              <a:rPr lang="ru-RU" dirty="0"/>
              <a:t>проведения </a:t>
            </a:r>
            <a:r>
              <a:rPr lang="ru-RU" sz="1600" dirty="0" smtClean="0"/>
              <a:t>ИС </a:t>
            </a:r>
            <a:r>
              <a:rPr lang="ru-RU" b="1" u="sng" dirty="0"/>
              <a:t>может быть </a:t>
            </a:r>
            <a:r>
              <a:rPr lang="ru-RU" dirty="0"/>
              <a:t>увеличена на 30 минут (т.е. общая продолжительность </a:t>
            </a:r>
            <a:r>
              <a:rPr lang="ru-RU" dirty="0" smtClean="0"/>
              <a:t>может </a:t>
            </a:r>
            <a:r>
              <a:rPr lang="ru-RU" dirty="0"/>
              <a:t>составлять в среднем 45 минут). Участники </a:t>
            </a:r>
            <a:r>
              <a:rPr lang="ru-RU" dirty="0" smtClean="0"/>
              <a:t>ИС с ОВЗ </a:t>
            </a:r>
            <a:r>
              <a:rPr lang="ru-RU" b="1" dirty="0" smtClean="0"/>
              <a:t>самостоятельно </a:t>
            </a:r>
            <a:r>
              <a:rPr lang="ru-RU" b="1" dirty="0"/>
              <a:t>по своему усмотрению распределяют время</a:t>
            </a:r>
            <a:r>
              <a:rPr lang="ru-RU" dirty="0"/>
              <a:t>, отведенное на проведение </a:t>
            </a:r>
            <a:r>
              <a:rPr lang="ru-RU" dirty="0" smtClean="0"/>
              <a:t>ИС. </a:t>
            </a:r>
            <a:r>
              <a:rPr lang="ru-RU" dirty="0"/>
              <a:t>Так, вышеназванные участники </a:t>
            </a:r>
            <a:r>
              <a:rPr lang="ru-RU" dirty="0" smtClean="0"/>
              <a:t>могут </a:t>
            </a:r>
            <a:r>
              <a:rPr lang="ru-RU" dirty="0"/>
              <a:t>использовать время как на подготовку к ответам, так и на ответы на задания КИМ итогового собеседования. </a:t>
            </a: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16452" y="2280372"/>
            <a:ext cx="8131607" cy="17658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31005" y="2917565"/>
            <a:ext cx="8129016" cy="1128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Продолжительность проведения итогового собеседования для каждого участника </a:t>
            </a:r>
            <a:r>
              <a:rPr lang="ru-RU" sz="2400" b="1" dirty="0" smtClean="0"/>
              <a:t>ИС </a:t>
            </a:r>
            <a:r>
              <a:rPr lang="ru-RU" sz="2400" b="1" dirty="0"/>
              <a:t>составляет </a:t>
            </a:r>
            <a:r>
              <a:rPr lang="ru-RU" sz="2400" b="1" dirty="0" smtClean="0"/>
              <a:t> 15-16 </a:t>
            </a:r>
            <a:r>
              <a:rPr lang="ru-RU" sz="2400" b="1" dirty="0"/>
              <a:t>минут. </a:t>
            </a:r>
          </a:p>
          <a:p>
            <a:pPr algn="just"/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1811" y="1670062"/>
            <a:ext cx="11546333" cy="1118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продолжительность </a:t>
            </a:r>
            <a:r>
              <a:rPr lang="ru-RU" sz="2000" dirty="0" smtClean="0"/>
              <a:t>ИС </a:t>
            </a:r>
            <a:r>
              <a:rPr lang="ru-RU" sz="2000" b="1" dirty="0" smtClean="0"/>
              <a:t>не </a:t>
            </a:r>
            <a:r>
              <a:rPr lang="ru-RU" sz="2000" b="1" dirty="0"/>
              <a:t>включается </a:t>
            </a:r>
            <a:r>
              <a:rPr lang="ru-RU" sz="2000" dirty="0"/>
              <a:t>время, отведенное на подготовительные мероприятия (</a:t>
            </a:r>
            <a:r>
              <a:rPr lang="ru-RU" sz="2000" dirty="0" smtClean="0"/>
              <a:t>приветствие, </a:t>
            </a:r>
            <a:r>
              <a:rPr lang="ru-RU" sz="2000" dirty="0"/>
              <a:t>внесение сведений в ведомость учета проведения </a:t>
            </a:r>
            <a:r>
              <a:rPr lang="ru-RU" sz="2000" dirty="0" smtClean="0"/>
              <a:t>ИС </a:t>
            </a:r>
            <a:r>
              <a:rPr lang="ru-RU" sz="2000" dirty="0"/>
              <a:t>в аудитории, инструктаж участника </a:t>
            </a:r>
            <a:r>
              <a:rPr lang="ru-RU" sz="2000" dirty="0" smtClean="0"/>
              <a:t>экзаменатором-собеседником </a:t>
            </a:r>
            <a:r>
              <a:rPr lang="ru-RU" sz="2000" dirty="0"/>
              <a:t>по выполнению заданий КИМ </a:t>
            </a:r>
            <a:r>
              <a:rPr lang="ru-RU" sz="2000" dirty="0" smtClean="0"/>
              <a:t>ИС до </a:t>
            </a:r>
            <a:r>
              <a:rPr lang="ru-RU" sz="2000" dirty="0"/>
              <a:t>начала процедуры и др.).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3175682" y="3795770"/>
            <a:ext cx="374686" cy="226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4715</TotalTime>
  <Words>358</Words>
  <Application>Microsoft Office PowerPoint</Application>
  <PresentationFormat>Широкоэкранный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 А. Андриянова</dc:creator>
  <cp:lastModifiedBy>Пользователь Windows</cp:lastModifiedBy>
  <cp:revision>131</cp:revision>
  <dcterms:created xsi:type="dcterms:W3CDTF">2019-02-01T05:21:31Z</dcterms:created>
  <dcterms:modified xsi:type="dcterms:W3CDTF">2021-02-04T17:11:24Z</dcterms:modified>
</cp:coreProperties>
</file>