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charts/chart47.xml" ContentType="application/vnd.openxmlformats-officedocument.drawingml.chart+xml"/>
  <Override PartName="/ppt/charts/chart48.xml" ContentType="application/vnd.openxmlformats-officedocument.drawingml.chart+xml"/>
  <Override PartName="/ppt/charts/chart49.xml" ContentType="application/vnd.openxmlformats-officedocument.drawingml.chart+xml"/>
  <Override PartName="/ppt/charts/chart50.xml" ContentType="application/vnd.openxmlformats-officedocument.drawingml.chart+xml"/>
  <Override PartName="/ppt/charts/chart51.xml" ContentType="application/vnd.openxmlformats-officedocument.drawingml.chart+xml"/>
  <Override PartName="/ppt/charts/chart52.xml" ContentType="application/vnd.openxmlformats-officedocument.drawingml.chart+xml"/>
  <Override PartName="/ppt/charts/chart53.xml" ContentType="application/vnd.openxmlformats-officedocument.drawingml.chart+xml"/>
  <Override PartName="/ppt/charts/chart54.xml" ContentType="application/vnd.openxmlformats-officedocument.drawingml.chart+xml"/>
  <Override PartName="/ppt/charts/chart55.xml" ContentType="application/vnd.openxmlformats-officedocument.drawingml.chart+xml"/>
  <Override PartName="/ppt/charts/chart56.xml" ContentType="application/vnd.openxmlformats-officedocument.drawingml.chart+xml"/>
  <Override PartName="/ppt/charts/chart57.xml" ContentType="application/vnd.openxmlformats-officedocument.drawingml.chart+xml"/>
  <Override PartName="/ppt/charts/chart58.xml" ContentType="application/vnd.openxmlformats-officedocument.drawingml.chart+xml"/>
  <Override PartName="/ppt/drawings/drawing1.xml" ContentType="application/vnd.openxmlformats-officedocument.drawingml.chartshapes+xml"/>
  <Override PartName="/ppt/charts/chart59.xml" ContentType="application/vnd.openxmlformats-officedocument.drawingml.chart+xml"/>
  <Override PartName="/ppt/charts/chart60.xml" ContentType="application/vnd.openxmlformats-officedocument.drawingml.chart+xml"/>
  <Override PartName="/ppt/charts/chart61.xml" ContentType="application/vnd.openxmlformats-officedocument.drawingml.chart+xml"/>
  <Override PartName="/ppt/charts/chart62.xml" ContentType="application/vnd.openxmlformats-officedocument.drawingml.chart+xml"/>
  <Override PartName="/ppt/charts/chart63.xml" ContentType="application/vnd.openxmlformats-officedocument.drawingml.chart+xml"/>
  <Override PartName="/ppt/charts/chart64.xml" ContentType="application/vnd.openxmlformats-officedocument.drawingml.chart+xml"/>
  <Override PartName="/ppt/charts/chart65.xml" ContentType="application/vnd.openxmlformats-officedocument.drawingml.chart+xml"/>
  <Override PartName="/ppt/charts/chart66.xml" ContentType="application/vnd.openxmlformats-officedocument.drawingml.chart+xml"/>
  <Override PartName="/ppt/charts/chart67.xml" ContentType="application/vnd.openxmlformats-officedocument.drawingml.chart+xml"/>
  <Override PartName="/ppt/charts/chart68.xml" ContentType="application/vnd.openxmlformats-officedocument.drawingml.chart+xml"/>
  <Override PartName="/ppt/charts/chart69.xml" ContentType="application/vnd.openxmlformats-officedocument.drawingml.chart+xml"/>
  <Override PartName="/ppt/charts/chart70.xml" ContentType="application/vnd.openxmlformats-officedocument.drawingml.chart+xml"/>
  <Override PartName="/ppt/charts/chart71.xml" ContentType="application/vnd.openxmlformats-officedocument.drawingml.chart+xml"/>
  <Override PartName="/ppt/charts/chart72.xml" ContentType="application/vnd.openxmlformats-officedocument.drawingml.chart+xml"/>
  <Override PartName="/ppt/charts/chart73.xml" ContentType="application/vnd.openxmlformats-officedocument.drawingml.chart+xml"/>
  <Override PartName="/ppt/charts/chart74.xml" ContentType="application/vnd.openxmlformats-officedocument.drawingml.chart+xml"/>
  <Override PartName="/ppt/charts/chart75.xml" ContentType="application/vnd.openxmlformats-officedocument.drawingml.chart+xml"/>
  <Override PartName="/ppt/charts/chart76.xml" ContentType="application/vnd.openxmlformats-officedocument.drawingml.chart+xml"/>
  <Override PartName="/ppt/charts/chart77.xml" ContentType="application/vnd.openxmlformats-officedocument.drawingml.chart+xml"/>
  <Override PartName="/ppt/charts/chart78.xml" ContentType="application/vnd.openxmlformats-officedocument.drawingml.chart+xml"/>
  <Override PartName="/ppt/charts/chart79.xml" ContentType="application/vnd.openxmlformats-officedocument.drawingml.chart+xml"/>
  <Override PartName="/ppt/charts/chart80.xml" ContentType="application/vnd.openxmlformats-officedocument.drawingml.chart+xml"/>
  <Override PartName="/ppt/charts/chart81.xml" ContentType="application/vnd.openxmlformats-officedocument.drawingml.chart+xml"/>
  <Override PartName="/ppt/charts/chart82.xml" ContentType="application/vnd.openxmlformats-officedocument.drawingml.chart+xml"/>
  <Override PartName="/ppt/charts/chart83.xml" ContentType="application/vnd.openxmlformats-officedocument.drawingml.chart+xml"/>
  <Override PartName="/ppt/charts/chart84.xml" ContentType="application/vnd.openxmlformats-officedocument.drawingml.chart+xml"/>
  <Override PartName="/ppt/charts/chart8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43"/>
  </p:handoutMasterIdLst>
  <p:sldIdLst>
    <p:sldId id="256" r:id="rId2"/>
    <p:sldId id="297" r:id="rId3"/>
    <p:sldId id="298" r:id="rId4"/>
    <p:sldId id="263" r:id="rId5"/>
    <p:sldId id="259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8" r:id="rId14"/>
    <p:sldId id="272" r:id="rId15"/>
    <p:sldId id="273" r:id="rId16"/>
    <p:sldId id="274" r:id="rId17"/>
    <p:sldId id="275" r:id="rId18"/>
    <p:sldId id="276" r:id="rId19"/>
    <p:sldId id="277" r:id="rId20"/>
    <p:sldId id="280" r:id="rId21"/>
    <p:sldId id="279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9" r:id="rId39"/>
    <p:sldId id="300" r:id="rId40"/>
    <p:sldId id="301" r:id="rId41"/>
    <p:sldId id="302" r:id="rId42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02" autoAdjust="0"/>
  </p:normalViewPr>
  <p:slideViewPr>
    <p:cSldViewPr>
      <p:cViewPr>
        <p:scale>
          <a:sx n="90" d="100"/>
          <a:sy n="90" d="100"/>
        </p:scale>
        <p:origin x="-510" y="-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87;&#1080;&#1090;&#1072;&#1085;&#1080;&#1103;%20&#1074;%20&#1076;&#1077;&#1090;&#1089;&#1082;&#1086;&#1084;%20&#1089;&#1072;&#1076;&#1091;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5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5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5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5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5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5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5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KozlovaIA\Desktop\&#1076;&#1086;&#1091;.xlsx" TargetMode="External"/></Relationships>
</file>

<file path=ppt/charts/_rels/chart5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87;&#1080;&#1090;&#1072;&#1085;&#1080;&#1103;%20&#1074;%20&#1076;&#1077;&#1090;&#1089;&#1082;&#1086;&#1084;%20&#1089;&#1072;&#1076;&#1091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6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76;&#1086;&#1091;.xlsx" TargetMode="External"/></Relationships>
</file>

<file path=ppt/charts/_rels/chart6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76;&#1086;&#1091;.xlsx" TargetMode="External"/></Relationships>
</file>

<file path=ppt/charts/_rels/chart6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76;&#1086;&#1091;.xlsx" TargetMode="External"/></Relationships>
</file>

<file path=ppt/charts/_rels/chart6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76;&#1086;&#1091;.xlsx" TargetMode="External"/></Relationships>
</file>

<file path=ppt/charts/_rels/chart6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76;&#1086;&#1091;.xlsx" TargetMode="External"/></Relationships>
</file>

<file path=ppt/charts/_rels/chart6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76;&#1086;&#1091;.xlsx" TargetMode="External"/></Relationships>
</file>

<file path=ppt/charts/_rels/chart6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76;&#1086;&#1091;.xlsx" TargetMode="External"/></Relationships>
</file>

<file path=ppt/charts/_rels/chart6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76;&#1086;&#1091;.xlsx" TargetMode="External"/></Relationships>
</file>

<file path=ppt/charts/_rels/chart6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76;&#1086;&#1091;.xlsx" TargetMode="External"/></Relationships>
</file>

<file path=ppt/charts/_rels/chart6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76;&#1086;&#1091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7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76;&#1086;&#1091;.xlsx" TargetMode="External"/></Relationships>
</file>

<file path=ppt/charts/_rels/chart7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76;&#1086;&#1091;.xlsx" TargetMode="External"/></Relationships>
</file>

<file path=ppt/charts/_rels/chart7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76;&#1086;&#1091;.xlsx" TargetMode="External"/></Relationships>
</file>

<file path=ppt/charts/_rels/chart7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76;&#1086;&#1091;.xlsx" TargetMode="External"/></Relationships>
</file>

<file path=ppt/charts/_rels/chart7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76;&#1086;&#1091;.xlsx" TargetMode="External"/></Relationships>
</file>

<file path=ppt/charts/_rels/chart7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76;&#1086;&#1091;.xlsx" TargetMode="External"/></Relationships>
</file>

<file path=ppt/charts/_rels/chart7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76;&#1086;&#1091;.xlsx" TargetMode="External"/></Relationships>
</file>

<file path=ppt/charts/_rels/chart7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76;&#1086;&#1091;.xlsx" TargetMode="External"/></Relationships>
</file>

<file path=ppt/charts/_rels/chart7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76;&#1086;&#1091;.xlsx" TargetMode="External"/></Relationships>
</file>

<file path=ppt/charts/_rels/chart7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76;&#1086;&#1091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_rels/chart8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76;&#1086;&#1091;.xlsx" TargetMode="External"/></Relationships>
</file>

<file path=ppt/charts/_rels/chart8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76;&#1086;&#1091;.xlsx" TargetMode="External"/></Relationships>
</file>

<file path=ppt/charts/_rels/chart8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76;&#1086;&#1091;.xlsx" TargetMode="External"/></Relationships>
</file>

<file path=ppt/charts/_rels/chart8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76;&#1086;&#1091;.xlsx" TargetMode="External"/></Relationships>
</file>

<file path=ppt/charts/_rels/chart8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76;&#1086;&#1091;.xlsx" TargetMode="External"/></Relationships>
</file>

<file path=ppt/charts/_rels/chart8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76;&#1086;&#1091;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zlovaIA\Desktop\&#1054;&#1094;&#1077;&#1085;&#1082;&#1072;%20&#1082;&#1072;&#1095;&#1077;&#1089;&#1090;&#1074;&#1072;%20&#1096;&#1082;&#1086;&#1083;&#1100;&#1085;&#1086;&#1075;&#1086;%20&#1087;&#1080;&#1090;&#1072;&#1085;&#1080;&#1103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3.2243681678466682E-2"/>
          <c:w val="0.68914462600694637"/>
          <c:h val="0.48063767325516021"/>
        </c:manualLayout>
      </c:layout>
      <c:pie3DChart>
        <c:varyColors val="1"/>
        <c:ser>
          <c:idx val="0"/>
          <c:order val="0"/>
          <c:tx>
            <c:strRef>
              <c:f>система!$C$326</c:f>
              <c:strCache>
                <c:ptCount val="1"/>
                <c:pt idx="0">
                  <c:v>Всего</c:v>
                </c:pt>
              </c:strCache>
            </c:strRef>
          </c:tx>
          <c:explosion val="25"/>
          <c:dLbls>
            <c:dLbl>
              <c:idx val="1"/>
              <c:layout>
                <c:manualLayout>
                  <c:x val="-6.1298810714153454E-2"/>
                  <c:y val="-0.12242263485875307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4.1103925611179815E-2"/>
                  <c:y val="-0.13218354526264758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4.9107638833780377E-3"/>
                  <c:y val="-5.750371170880003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система!$B$327:$B$336</c:f>
              <c:strCache>
                <c:ptCount val="10"/>
                <c:pt idx="0">
                  <c:v>Сладковская СОШ</c:v>
                </c:pt>
                <c:pt idx="1">
                  <c:v>Лопазновская ООШ</c:v>
                </c:pt>
                <c:pt idx="2">
                  <c:v>Майская ООШ</c:v>
                </c:pt>
                <c:pt idx="3">
                  <c:v>Никулинская ООШ</c:v>
                </c:pt>
                <c:pt idx="4">
                  <c:v>Степновская ООШ</c:v>
                </c:pt>
                <c:pt idx="5">
                  <c:v>Маслянская СОШ</c:v>
                </c:pt>
                <c:pt idx="6">
                  <c:v>Менжинская СОШ</c:v>
                </c:pt>
                <c:pt idx="7">
                  <c:v>Новоандреевская ООШ</c:v>
                </c:pt>
                <c:pt idx="8">
                  <c:v>Усовская СОШ</c:v>
                </c:pt>
                <c:pt idx="9">
                  <c:v>Александровская СОШ</c:v>
                </c:pt>
              </c:strCache>
            </c:strRef>
          </c:cat>
          <c:val>
            <c:numRef>
              <c:f>система!$C$327:$C$336</c:f>
              <c:numCache>
                <c:formatCode>0</c:formatCode>
                <c:ptCount val="10"/>
                <c:pt idx="0">
                  <c:v>25.274016763378466</c:v>
                </c:pt>
                <c:pt idx="1">
                  <c:v>5.0934880722114766</c:v>
                </c:pt>
                <c:pt idx="2">
                  <c:v>4.1908446163765314</c:v>
                </c:pt>
                <c:pt idx="3">
                  <c:v>4.3197936814958098</c:v>
                </c:pt>
                <c:pt idx="4">
                  <c:v>7.5435203094777563</c:v>
                </c:pt>
                <c:pt idx="5">
                  <c:v>7.5435203094777563</c:v>
                </c:pt>
                <c:pt idx="6">
                  <c:v>2.1921341070277238</c:v>
                </c:pt>
                <c:pt idx="7">
                  <c:v>2.9013539651837523</c:v>
                </c:pt>
                <c:pt idx="8">
                  <c:v>8.3816892327530628</c:v>
                </c:pt>
                <c:pt idx="9">
                  <c:v>11.347517730496454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5.4134501548439067E-2"/>
          <c:y val="0.57720859298461791"/>
          <c:w val="0.53218870489799863"/>
          <c:h val="0.16615030989822679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система!$B$28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система!$C$26:$H$27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система!$C$28:$H$28</c:f>
              <c:numCache>
                <c:formatCode>0</c:formatCode>
                <c:ptCount val="6"/>
                <c:pt idx="0">
                  <c:v>84</c:v>
                </c:pt>
                <c:pt idx="1">
                  <c:v>88.059701492537314</c:v>
                </c:pt>
                <c:pt idx="2">
                  <c:v>86.666666666666671</c:v>
                </c:pt>
                <c:pt idx="3">
                  <c:v>89.473684210526315</c:v>
                </c:pt>
                <c:pt idx="4">
                  <c:v>81.25</c:v>
                </c:pt>
                <c:pt idx="5">
                  <c:v>86.206896551724128</c:v>
                </c:pt>
              </c:numCache>
            </c:numRef>
          </c:val>
        </c:ser>
        <c:ser>
          <c:idx val="1"/>
          <c:order val="1"/>
          <c:tx>
            <c:strRef>
              <c:f>система!$B$29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система!$C$26:$H$27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система!$C$29:$H$29</c:f>
              <c:numCache>
                <c:formatCode>0</c:formatCode>
                <c:ptCount val="6"/>
                <c:pt idx="0">
                  <c:v>14.000000000000002</c:v>
                </c:pt>
                <c:pt idx="1">
                  <c:v>10.44776119402985</c:v>
                </c:pt>
                <c:pt idx="2">
                  <c:v>13.333333333333334</c:v>
                </c:pt>
                <c:pt idx="3">
                  <c:v>10.526315789473683</c:v>
                </c:pt>
                <c:pt idx="4">
                  <c:v>18.75</c:v>
                </c:pt>
                <c:pt idx="5">
                  <c:v>10.344827586206897</c:v>
                </c:pt>
              </c:numCache>
            </c:numRef>
          </c:val>
        </c:ser>
        <c:ser>
          <c:idx val="2"/>
          <c:order val="2"/>
          <c:tx>
            <c:strRef>
              <c:f>система!$B$30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система!$C$26:$H$27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система!$C$30:$H$30</c:f>
              <c:numCache>
                <c:formatCode>0</c:formatCode>
                <c:ptCount val="6"/>
                <c:pt idx="0">
                  <c:v>2</c:v>
                </c:pt>
                <c:pt idx="1">
                  <c:v>1.4925373134328357</c:v>
                </c:pt>
                <c:pt idx="5">
                  <c:v>3.4482758620689653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58928128"/>
        <c:axId val="58934016"/>
        <c:axId val="0"/>
      </c:bar3DChart>
      <c:catAx>
        <c:axId val="58928128"/>
        <c:scaling>
          <c:orientation val="minMax"/>
        </c:scaling>
        <c:delete val="0"/>
        <c:axPos val="b"/>
        <c:majorTickMark val="none"/>
        <c:minorTickMark val="none"/>
        <c:tickLblPos val="nextTo"/>
        <c:crossAx val="58934016"/>
        <c:crosses val="autoZero"/>
        <c:auto val="1"/>
        <c:lblAlgn val="ctr"/>
        <c:lblOffset val="100"/>
        <c:noMultiLvlLbl val="0"/>
      </c:catAx>
      <c:valAx>
        <c:axId val="5893401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589281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система!$B$34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система!$C$32:$F$33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система!$C$34:$F$34</c:f>
              <c:numCache>
                <c:formatCode>0</c:formatCode>
                <c:ptCount val="4"/>
                <c:pt idx="0">
                  <c:v>87.096774193548384</c:v>
                </c:pt>
                <c:pt idx="1">
                  <c:v>73.529411764705884</c:v>
                </c:pt>
                <c:pt idx="2">
                  <c:v>84.705882352941174</c:v>
                </c:pt>
                <c:pt idx="3">
                  <c:v>78.021978021978029</c:v>
                </c:pt>
              </c:numCache>
            </c:numRef>
          </c:val>
        </c:ser>
        <c:ser>
          <c:idx val="1"/>
          <c:order val="1"/>
          <c:tx>
            <c:strRef>
              <c:f>система!$B$35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система!$C$32:$F$33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система!$C$35:$F$35</c:f>
              <c:numCache>
                <c:formatCode>0</c:formatCode>
                <c:ptCount val="4"/>
                <c:pt idx="0">
                  <c:v>9.67741935483871</c:v>
                </c:pt>
                <c:pt idx="1">
                  <c:v>19.117647058823529</c:v>
                </c:pt>
                <c:pt idx="2">
                  <c:v>11.76470588235294</c:v>
                </c:pt>
                <c:pt idx="3">
                  <c:v>16.483516483516482</c:v>
                </c:pt>
              </c:numCache>
            </c:numRef>
          </c:val>
        </c:ser>
        <c:ser>
          <c:idx val="2"/>
          <c:order val="2"/>
          <c:tx>
            <c:strRef>
              <c:f>система!$B$36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система!$C$32:$F$33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система!$C$36:$F$36</c:f>
              <c:numCache>
                <c:formatCode>0</c:formatCode>
                <c:ptCount val="4"/>
                <c:pt idx="0">
                  <c:v>1.6129032258064515</c:v>
                </c:pt>
                <c:pt idx="1">
                  <c:v>4.4117647058823533</c:v>
                </c:pt>
                <c:pt idx="2">
                  <c:v>3.5294117647058822</c:v>
                </c:pt>
                <c:pt idx="3">
                  <c:v>5.4945054945054945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58956800"/>
        <c:axId val="59314944"/>
        <c:axId val="0"/>
      </c:bar3DChart>
      <c:catAx>
        <c:axId val="58956800"/>
        <c:scaling>
          <c:orientation val="minMax"/>
        </c:scaling>
        <c:delete val="0"/>
        <c:axPos val="b"/>
        <c:majorTickMark val="none"/>
        <c:minorTickMark val="none"/>
        <c:tickLblPos val="nextTo"/>
        <c:crossAx val="59314944"/>
        <c:crosses val="autoZero"/>
        <c:auto val="1"/>
        <c:lblAlgn val="ctr"/>
        <c:lblOffset val="100"/>
        <c:noMultiLvlLbl val="0"/>
      </c:catAx>
      <c:valAx>
        <c:axId val="5931494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58956800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dLbl>
              <c:idx val="1"/>
              <c:layout>
                <c:manualLayout>
                  <c:x val="-0.11866895141378792"/>
                  <c:y val="4.40923230752138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'Оценка качества школьного питан'!$E$1554:$E$1556</c:f>
              <c:strCache>
                <c:ptCount val="3"/>
                <c:pt idx="0">
                  <c:v>Да</c:v>
                </c:pt>
                <c:pt idx="1">
                  <c:v>Не всегда</c:v>
                </c:pt>
                <c:pt idx="2">
                  <c:v>Нет</c:v>
                </c:pt>
              </c:strCache>
            </c:strRef>
          </c:cat>
          <c:val>
            <c:numRef>
              <c:f>'Оценка качества школьного питан'!$F$1554:$F$1556</c:f>
              <c:numCache>
                <c:formatCode>0</c:formatCode>
                <c:ptCount val="3"/>
                <c:pt idx="0">
                  <c:v>92.263056092843328</c:v>
                </c:pt>
                <c:pt idx="1">
                  <c:v>5.3513862024500325</c:v>
                </c:pt>
                <c:pt idx="2">
                  <c:v>1.3539651837524178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система!$B$41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система!$C$39:$L$40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система!$C$41:$L$41</c:f>
              <c:numCache>
                <c:formatCode>0</c:formatCode>
                <c:ptCount val="10"/>
                <c:pt idx="0">
                  <c:v>93.661971830985919</c:v>
                </c:pt>
                <c:pt idx="1">
                  <c:v>93.600000000000009</c:v>
                </c:pt>
                <c:pt idx="2">
                  <c:v>91.666666666666657</c:v>
                </c:pt>
                <c:pt idx="3">
                  <c:v>95.348837209302332</c:v>
                </c:pt>
                <c:pt idx="4">
                  <c:v>90.625</c:v>
                </c:pt>
                <c:pt idx="5">
                  <c:v>93.939393939393938</c:v>
                </c:pt>
                <c:pt idx="6">
                  <c:v>88.63636363636364</c:v>
                </c:pt>
                <c:pt idx="7">
                  <c:v>78.260869565217391</c:v>
                </c:pt>
                <c:pt idx="8">
                  <c:v>98</c:v>
                </c:pt>
                <c:pt idx="9">
                  <c:v>94.029850746268664</c:v>
                </c:pt>
              </c:numCache>
            </c:numRef>
          </c:val>
        </c:ser>
        <c:ser>
          <c:idx val="1"/>
          <c:order val="1"/>
          <c:tx>
            <c:strRef>
              <c:f>система!$B$42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система!$C$39:$L$40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система!$C$42:$L$42</c:f>
              <c:numCache>
                <c:formatCode>0</c:formatCode>
                <c:ptCount val="10"/>
                <c:pt idx="0">
                  <c:v>4.225352112676056</c:v>
                </c:pt>
                <c:pt idx="1">
                  <c:v>4.3999999999999995</c:v>
                </c:pt>
                <c:pt idx="2">
                  <c:v>2.7777777777777777</c:v>
                </c:pt>
                <c:pt idx="3">
                  <c:v>2.3255813953488373</c:v>
                </c:pt>
                <c:pt idx="4">
                  <c:v>6.25</c:v>
                </c:pt>
                <c:pt idx="5">
                  <c:v>3.0303030303030303</c:v>
                </c:pt>
                <c:pt idx="6">
                  <c:v>9.0909090909090917</c:v>
                </c:pt>
                <c:pt idx="7">
                  <c:v>21.739130434782609</c:v>
                </c:pt>
                <c:pt idx="8">
                  <c:v>2</c:v>
                </c:pt>
                <c:pt idx="9">
                  <c:v>5.9701492537313428</c:v>
                </c:pt>
              </c:numCache>
            </c:numRef>
          </c:val>
        </c:ser>
        <c:ser>
          <c:idx val="2"/>
          <c:order val="2"/>
          <c:tx>
            <c:strRef>
              <c:f>система!$B$43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2420372697243342E-2"/>
                  <c:y val="-2.3148148148148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2420372697243342E-2"/>
                  <c:y val="-2.3148148148148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4840745394486686E-3"/>
                  <c:y val="-3.24074074074073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4904447236691966E-2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738852177614068E-2"/>
                  <c:y val="-4.62962962962962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738852177614068E-2"/>
                  <c:y val="-5.5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2.4840745394486686E-3"/>
                  <c:y val="-2.31481481481481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7.4522236183460055E-3"/>
                  <c:y val="-4.62962962962962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4.9681490788973368E-2"/>
                  <c:y val="-1.85185185185185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система!$C$39:$L$40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система!$C$43:$L$43</c:f>
              <c:numCache>
                <c:formatCode>0</c:formatCode>
                <c:ptCount val="10"/>
                <c:pt idx="0">
                  <c:v>2.112676056338028</c:v>
                </c:pt>
                <c:pt idx="1">
                  <c:v>1.2</c:v>
                </c:pt>
                <c:pt idx="2">
                  <c:v>5.5555555555555554</c:v>
                </c:pt>
                <c:pt idx="3">
                  <c:v>2.3255813953488373</c:v>
                </c:pt>
                <c:pt idx="5">
                  <c:v>3.0303030303030303</c:v>
                </c:pt>
                <c:pt idx="6">
                  <c:v>2.2727272727272729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59374976"/>
        <c:axId val="59397248"/>
        <c:axId val="0"/>
      </c:bar3DChart>
      <c:catAx>
        <c:axId val="59374976"/>
        <c:scaling>
          <c:orientation val="minMax"/>
        </c:scaling>
        <c:delete val="0"/>
        <c:axPos val="b"/>
        <c:majorTickMark val="none"/>
        <c:minorTickMark val="none"/>
        <c:tickLblPos val="nextTo"/>
        <c:crossAx val="59397248"/>
        <c:crosses val="autoZero"/>
        <c:auto val="1"/>
        <c:lblAlgn val="ctr"/>
        <c:lblOffset val="100"/>
        <c:noMultiLvlLbl val="0"/>
      </c:catAx>
      <c:valAx>
        <c:axId val="5939724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593749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система!$B$47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система!$C$45:$H$46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система!$C$47:$H$47</c:f>
              <c:numCache>
                <c:formatCode>0</c:formatCode>
                <c:ptCount val="6"/>
                <c:pt idx="0">
                  <c:v>98</c:v>
                </c:pt>
                <c:pt idx="1">
                  <c:v>94.029850746268664</c:v>
                </c:pt>
                <c:pt idx="2">
                  <c:v>100</c:v>
                </c:pt>
                <c:pt idx="3">
                  <c:v>100</c:v>
                </c:pt>
                <c:pt idx="4">
                  <c:v>87.5</c:v>
                </c:pt>
                <c:pt idx="5">
                  <c:v>86.206896551724128</c:v>
                </c:pt>
              </c:numCache>
            </c:numRef>
          </c:val>
        </c:ser>
        <c:ser>
          <c:idx val="1"/>
          <c:order val="1"/>
          <c:tx>
            <c:strRef>
              <c:f>система!$B$48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система!$C$45:$H$46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система!$C$48:$H$48</c:f>
              <c:numCache>
                <c:formatCode>0</c:formatCode>
                <c:ptCount val="6"/>
                <c:pt idx="0">
                  <c:v>2</c:v>
                </c:pt>
                <c:pt idx="1">
                  <c:v>5.9701492537313428</c:v>
                </c:pt>
                <c:pt idx="4">
                  <c:v>6.25</c:v>
                </c:pt>
                <c:pt idx="5">
                  <c:v>10.344827586206897</c:v>
                </c:pt>
              </c:numCache>
            </c:numRef>
          </c:val>
        </c:ser>
        <c:ser>
          <c:idx val="2"/>
          <c:order val="2"/>
          <c:tx>
            <c:strRef>
              <c:f>система!$B$49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cat>
            <c:multiLvlStrRef>
              <c:f>система!$C$45:$H$46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система!$C$49:$H$49</c:f>
              <c:numCache>
                <c:formatCode>General</c:formatCode>
                <c:ptCount val="6"/>
                <c:pt idx="4" formatCode="0">
                  <c:v>6.25</c:v>
                </c:pt>
                <c:pt idx="5" formatCode="0">
                  <c:v>3.4482758620689653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59052032"/>
        <c:axId val="59053568"/>
        <c:axId val="0"/>
      </c:bar3DChart>
      <c:catAx>
        <c:axId val="59052032"/>
        <c:scaling>
          <c:orientation val="minMax"/>
        </c:scaling>
        <c:delete val="0"/>
        <c:axPos val="b"/>
        <c:majorTickMark val="none"/>
        <c:minorTickMark val="none"/>
        <c:tickLblPos val="nextTo"/>
        <c:crossAx val="59053568"/>
        <c:crosses val="autoZero"/>
        <c:auto val="1"/>
        <c:lblAlgn val="ctr"/>
        <c:lblOffset val="100"/>
        <c:noMultiLvlLbl val="0"/>
      </c:catAx>
      <c:valAx>
        <c:axId val="5905356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590520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система!$B$53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система!$C$51:$F$52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система!$C$53:$F$53</c:f>
              <c:numCache>
                <c:formatCode>0</c:formatCode>
                <c:ptCount val="4"/>
                <c:pt idx="0">
                  <c:v>98.387096774193552</c:v>
                </c:pt>
                <c:pt idx="1">
                  <c:v>88.235294117647058</c:v>
                </c:pt>
                <c:pt idx="2">
                  <c:v>89.411764705882362</c:v>
                </c:pt>
                <c:pt idx="3">
                  <c:v>92.307692307692307</c:v>
                </c:pt>
              </c:numCache>
            </c:numRef>
          </c:val>
        </c:ser>
        <c:ser>
          <c:idx val="1"/>
          <c:order val="1"/>
          <c:tx>
            <c:strRef>
              <c:f>система!$B$54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система!$C$51:$F$52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система!$C$54:$F$54</c:f>
              <c:numCache>
                <c:formatCode>0</c:formatCode>
                <c:ptCount val="4"/>
                <c:pt idx="0">
                  <c:v>2</c:v>
                </c:pt>
                <c:pt idx="1">
                  <c:v>11.764705882352942</c:v>
                </c:pt>
                <c:pt idx="2">
                  <c:v>10.588235294117638</c:v>
                </c:pt>
                <c:pt idx="3">
                  <c:v>4.395604395604396</c:v>
                </c:pt>
              </c:numCache>
            </c:numRef>
          </c:val>
        </c:ser>
        <c:ser>
          <c:idx val="2"/>
          <c:order val="2"/>
          <c:tx>
            <c:strRef>
              <c:f>система!$B$55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система!$C$51:$F$52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система!$C$55:$F$55</c:f>
              <c:numCache>
                <c:formatCode>General</c:formatCode>
                <c:ptCount val="4"/>
                <c:pt idx="3" formatCode="0">
                  <c:v>3.296703296703297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59084800"/>
        <c:axId val="59086336"/>
        <c:axId val="0"/>
      </c:bar3DChart>
      <c:catAx>
        <c:axId val="59084800"/>
        <c:scaling>
          <c:orientation val="minMax"/>
        </c:scaling>
        <c:delete val="0"/>
        <c:axPos val="b"/>
        <c:majorTickMark val="none"/>
        <c:minorTickMark val="none"/>
        <c:tickLblPos val="nextTo"/>
        <c:crossAx val="59086336"/>
        <c:crosses val="autoZero"/>
        <c:auto val="1"/>
        <c:lblAlgn val="ctr"/>
        <c:lblOffset val="100"/>
        <c:noMultiLvlLbl val="0"/>
      </c:catAx>
      <c:valAx>
        <c:axId val="5908633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59084800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'Оценка качества школьного питан'!$G$1554:$G$1556</c:f>
              <c:strCache>
                <c:ptCount val="3"/>
                <c:pt idx="0">
                  <c:v>Да</c:v>
                </c:pt>
                <c:pt idx="1">
                  <c:v>Не всегда</c:v>
                </c:pt>
                <c:pt idx="2">
                  <c:v>Нет</c:v>
                </c:pt>
              </c:strCache>
            </c:strRef>
          </c:cat>
          <c:val>
            <c:numRef>
              <c:f>'Оценка качества школьного питан'!$H$1554:$H$1556</c:f>
              <c:numCache>
                <c:formatCode>0</c:formatCode>
                <c:ptCount val="3"/>
                <c:pt idx="0">
                  <c:v>64.345583494519659</c:v>
                </c:pt>
                <c:pt idx="1">
                  <c:v>26.17666021921341</c:v>
                </c:pt>
                <c:pt idx="2">
                  <c:v>7.6724693745970338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система!$B$60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система!$C$58:$L$59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система!$C$60:$L$60</c:f>
              <c:numCache>
                <c:formatCode>0</c:formatCode>
                <c:ptCount val="10"/>
                <c:pt idx="0">
                  <c:v>64.788732394366207</c:v>
                </c:pt>
                <c:pt idx="1">
                  <c:v>69.199999999999989</c:v>
                </c:pt>
                <c:pt idx="2">
                  <c:v>58.333333333333336</c:v>
                </c:pt>
                <c:pt idx="3">
                  <c:v>65.116279069767444</c:v>
                </c:pt>
                <c:pt idx="4">
                  <c:v>62.5</c:v>
                </c:pt>
                <c:pt idx="5">
                  <c:v>57.575757575757578</c:v>
                </c:pt>
                <c:pt idx="6">
                  <c:v>54.54545454545454</c:v>
                </c:pt>
                <c:pt idx="7">
                  <c:v>56.521739130434781</c:v>
                </c:pt>
                <c:pt idx="8">
                  <c:v>62</c:v>
                </c:pt>
                <c:pt idx="9">
                  <c:v>68.656716417910445</c:v>
                </c:pt>
              </c:numCache>
            </c:numRef>
          </c:val>
        </c:ser>
        <c:ser>
          <c:idx val="1"/>
          <c:order val="1"/>
          <c:tx>
            <c:strRef>
              <c:f>система!$B$61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система!$C$58:$L$59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система!$C$61:$L$61</c:f>
              <c:numCache>
                <c:formatCode>0</c:formatCode>
                <c:ptCount val="10"/>
                <c:pt idx="0">
                  <c:v>27.464788732394368</c:v>
                </c:pt>
                <c:pt idx="1">
                  <c:v>22.400000000000002</c:v>
                </c:pt>
                <c:pt idx="2">
                  <c:v>25</c:v>
                </c:pt>
                <c:pt idx="3">
                  <c:v>32.558139534883722</c:v>
                </c:pt>
                <c:pt idx="4">
                  <c:v>34.375</c:v>
                </c:pt>
                <c:pt idx="5">
                  <c:v>30.303030303030305</c:v>
                </c:pt>
                <c:pt idx="6">
                  <c:v>31.818181818181817</c:v>
                </c:pt>
                <c:pt idx="7">
                  <c:v>39.130434782608695</c:v>
                </c:pt>
                <c:pt idx="8">
                  <c:v>32</c:v>
                </c:pt>
                <c:pt idx="9">
                  <c:v>22.388059701492537</c:v>
                </c:pt>
              </c:numCache>
            </c:numRef>
          </c:val>
        </c:ser>
        <c:ser>
          <c:idx val="2"/>
          <c:order val="2"/>
          <c:tx>
            <c:strRef>
              <c:f>система!$B$62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система!$C$58:$L$59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система!$C$62:$L$62</c:f>
              <c:numCache>
                <c:formatCode>0</c:formatCode>
                <c:ptCount val="10"/>
                <c:pt idx="0">
                  <c:v>5.6338028169014089</c:v>
                </c:pt>
                <c:pt idx="1">
                  <c:v>7.6</c:v>
                </c:pt>
                <c:pt idx="2">
                  <c:v>16.666666666666664</c:v>
                </c:pt>
                <c:pt idx="3">
                  <c:v>2.3255813953488373</c:v>
                </c:pt>
                <c:pt idx="5">
                  <c:v>12.121212121212121</c:v>
                </c:pt>
                <c:pt idx="6">
                  <c:v>13.636363636363635</c:v>
                </c:pt>
                <c:pt idx="7">
                  <c:v>4.3478260869565215</c:v>
                </c:pt>
                <c:pt idx="8">
                  <c:v>6</c:v>
                </c:pt>
                <c:pt idx="9">
                  <c:v>7.4626865671641784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59183104"/>
        <c:axId val="59184640"/>
        <c:axId val="0"/>
      </c:bar3DChart>
      <c:catAx>
        <c:axId val="59183104"/>
        <c:scaling>
          <c:orientation val="minMax"/>
        </c:scaling>
        <c:delete val="0"/>
        <c:axPos val="b"/>
        <c:majorTickMark val="none"/>
        <c:minorTickMark val="none"/>
        <c:tickLblPos val="nextTo"/>
        <c:crossAx val="59184640"/>
        <c:crosses val="autoZero"/>
        <c:auto val="1"/>
        <c:lblAlgn val="ctr"/>
        <c:lblOffset val="100"/>
        <c:noMultiLvlLbl val="0"/>
      </c:catAx>
      <c:valAx>
        <c:axId val="59184640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591831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система!$B$66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система!$C$64:$H$65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система!$C$66:$H$66</c:f>
              <c:numCache>
                <c:formatCode>0</c:formatCode>
                <c:ptCount val="6"/>
                <c:pt idx="0">
                  <c:v>62</c:v>
                </c:pt>
                <c:pt idx="1">
                  <c:v>68.656716417910445</c:v>
                </c:pt>
                <c:pt idx="2">
                  <c:v>66.666666666666657</c:v>
                </c:pt>
                <c:pt idx="3">
                  <c:v>68.421052631578945</c:v>
                </c:pt>
                <c:pt idx="4">
                  <c:v>75</c:v>
                </c:pt>
                <c:pt idx="5">
                  <c:v>72.41379310344827</c:v>
                </c:pt>
              </c:numCache>
            </c:numRef>
          </c:val>
        </c:ser>
        <c:ser>
          <c:idx val="1"/>
          <c:order val="1"/>
          <c:tx>
            <c:strRef>
              <c:f>система!$B$67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система!$C$64:$H$65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система!$C$67:$H$67</c:f>
              <c:numCache>
                <c:formatCode>0</c:formatCode>
                <c:ptCount val="6"/>
                <c:pt idx="0">
                  <c:v>32</c:v>
                </c:pt>
                <c:pt idx="1">
                  <c:v>22.388059701492537</c:v>
                </c:pt>
                <c:pt idx="2">
                  <c:v>20</c:v>
                </c:pt>
                <c:pt idx="3">
                  <c:v>21.052631578947366</c:v>
                </c:pt>
                <c:pt idx="4">
                  <c:v>6.25</c:v>
                </c:pt>
                <c:pt idx="5">
                  <c:v>20.689655172413794</c:v>
                </c:pt>
              </c:numCache>
            </c:numRef>
          </c:val>
        </c:ser>
        <c:ser>
          <c:idx val="2"/>
          <c:order val="2"/>
          <c:tx>
            <c:strRef>
              <c:f>система!$B$68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система!$C$64:$H$65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система!$C$68:$H$68</c:f>
              <c:numCache>
                <c:formatCode>0</c:formatCode>
                <c:ptCount val="6"/>
                <c:pt idx="0">
                  <c:v>6</c:v>
                </c:pt>
                <c:pt idx="1">
                  <c:v>7.4626865671641784</c:v>
                </c:pt>
                <c:pt idx="2">
                  <c:v>6.666666666666667</c:v>
                </c:pt>
                <c:pt idx="3">
                  <c:v>10.526315789473683</c:v>
                </c:pt>
                <c:pt idx="4">
                  <c:v>12.5</c:v>
                </c:pt>
                <c:pt idx="5">
                  <c:v>3.4482758620689653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59199488"/>
        <c:axId val="59201024"/>
        <c:axId val="0"/>
      </c:bar3DChart>
      <c:catAx>
        <c:axId val="59199488"/>
        <c:scaling>
          <c:orientation val="minMax"/>
        </c:scaling>
        <c:delete val="0"/>
        <c:axPos val="b"/>
        <c:majorTickMark val="none"/>
        <c:minorTickMark val="none"/>
        <c:tickLblPos val="nextTo"/>
        <c:crossAx val="59201024"/>
        <c:crosses val="autoZero"/>
        <c:auto val="1"/>
        <c:lblAlgn val="ctr"/>
        <c:lblOffset val="100"/>
        <c:noMultiLvlLbl val="0"/>
      </c:catAx>
      <c:valAx>
        <c:axId val="5920102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5919948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система!$B$72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система!$C$70:$F$71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система!$C$72:$F$72</c:f>
              <c:numCache>
                <c:formatCode>0</c:formatCode>
                <c:ptCount val="4"/>
                <c:pt idx="0">
                  <c:v>62.903225806451616</c:v>
                </c:pt>
                <c:pt idx="1">
                  <c:v>61.764705882352942</c:v>
                </c:pt>
                <c:pt idx="2">
                  <c:v>61.176470588235297</c:v>
                </c:pt>
                <c:pt idx="3">
                  <c:v>59.340659340659343</c:v>
                </c:pt>
              </c:numCache>
            </c:numRef>
          </c:val>
        </c:ser>
        <c:ser>
          <c:idx val="1"/>
          <c:order val="1"/>
          <c:tx>
            <c:strRef>
              <c:f>система!$B$73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система!$C$70:$F$71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система!$C$73:$F$73</c:f>
              <c:numCache>
                <c:formatCode>0</c:formatCode>
                <c:ptCount val="4"/>
                <c:pt idx="0">
                  <c:v>27.419354838709676</c:v>
                </c:pt>
                <c:pt idx="1">
                  <c:v>23.52941176470588</c:v>
                </c:pt>
                <c:pt idx="2">
                  <c:v>34.117647058823529</c:v>
                </c:pt>
                <c:pt idx="3">
                  <c:v>24.175824175824175</c:v>
                </c:pt>
              </c:numCache>
            </c:numRef>
          </c:val>
        </c:ser>
        <c:ser>
          <c:idx val="2"/>
          <c:order val="2"/>
          <c:tx>
            <c:strRef>
              <c:f>система!$B$74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система!$C$70:$F$71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система!$C$74:$F$74</c:f>
              <c:numCache>
                <c:formatCode>0</c:formatCode>
                <c:ptCount val="4"/>
                <c:pt idx="0">
                  <c:v>8.064516129032258</c:v>
                </c:pt>
                <c:pt idx="1">
                  <c:v>11.76470588235294</c:v>
                </c:pt>
                <c:pt idx="2">
                  <c:v>3.5294117647058822</c:v>
                </c:pt>
                <c:pt idx="3">
                  <c:v>13.186813186813188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59256832"/>
        <c:axId val="59258368"/>
        <c:axId val="0"/>
      </c:bar3DChart>
      <c:catAx>
        <c:axId val="59256832"/>
        <c:scaling>
          <c:orientation val="minMax"/>
        </c:scaling>
        <c:delete val="0"/>
        <c:axPos val="b"/>
        <c:majorTickMark val="none"/>
        <c:minorTickMark val="none"/>
        <c:tickLblPos val="nextTo"/>
        <c:crossAx val="59258368"/>
        <c:crosses val="autoZero"/>
        <c:auto val="1"/>
        <c:lblAlgn val="ctr"/>
        <c:lblOffset val="100"/>
        <c:noMultiLvlLbl val="0"/>
      </c:catAx>
      <c:valAx>
        <c:axId val="5925836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59256832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-0.17434118583685579"/>
                  <c:y val="4.786964958074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2453764161425937"/>
                  <c:y val="-6.554826638331293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система!$D$312:$E$312</c:f>
              <c:strCache>
                <c:ptCount val="2"/>
                <c:pt idx="0">
                  <c:v>Детей</c:v>
                </c:pt>
                <c:pt idx="1">
                  <c:v>Родителей</c:v>
                </c:pt>
              </c:strCache>
            </c:strRef>
          </c:cat>
          <c:val>
            <c:numRef>
              <c:f>система!$D$323:$E$323</c:f>
              <c:numCache>
                <c:formatCode>0</c:formatCode>
                <c:ptCount val="2"/>
                <c:pt idx="0">
                  <c:v>532</c:v>
                </c:pt>
                <c:pt idx="1">
                  <c:v>690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'Оценка качества школьного питан'!$I$1554:$I$1556</c:f>
              <c:strCache>
                <c:ptCount val="3"/>
                <c:pt idx="0">
                  <c:v>Да</c:v>
                </c:pt>
                <c:pt idx="1">
                  <c:v>Не всегда</c:v>
                </c:pt>
                <c:pt idx="2">
                  <c:v>Нет</c:v>
                </c:pt>
              </c:strCache>
            </c:strRef>
          </c:cat>
          <c:val>
            <c:numRef>
              <c:f>'Оценка качества школьного питан'!$J$1554:$J$1556</c:f>
              <c:numCache>
                <c:formatCode>0</c:formatCode>
                <c:ptCount val="3"/>
                <c:pt idx="0">
                  <c:v>81.947130883301099</c:v>
                </c:pt>
                <c:pt idx="1">
                  <c:v>10.315925209542231</c:v>
                </c:pt>
                <c:pt idx="2">
                  <c:v>6.1895551257253389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система!$B$79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система!$C$77:$L$78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система!$C$79:$L$79</c:f>
              <c:numCache>
                <c:formatCode>0</c:formatCode>
                <c:ptCount val="10"/>
                <c:pt idx="0">
                  <c:v>83.802816901408448</c:v>
                </c:pt>
                <c:pt idx="1">
                  <c:v>88</c:v>
                </c:pt>
                <c:pt idx="2">
                  <c:v>72.222222222222214</c:v>
                </c:pt>
                <c:pt idx="3">
                  <c:v>83.720930232558146</c:v>
                </c:pt>
                <c:pt idx="4">
                  <c:v>78.125</c:v>
                </c:pt>
                <c:pt idx="5">
                  <c:v>75.757575757575751</c:v>
                </c:pt>
                <c:pt idx="6">
                  <c:v>79.545454545454547</c:v>
                </c:pt>
                <c:pt idx="7">
                  <c:v>82.608695652173907</c:v>
                </c:pt>
                <c:pt idx="8">
                  <c:v>78</c:v>
                </c:pt>
                <c:pt idx="9">
                  <c:v>86.567164179104466</c:v>
                </c:pt>
              </c:numCache>
            </c:numRef>
          </c:val>
        </c:ser>
        <c:ser>
          <c:idx val="1"/>
          <c:order val="1"/>
          <c:tx>
            <c:strRef>
              <c:f>система!$B$80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система!$C$77:$L$78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система!$C$80:$L$80</c:f>
              <c:numCache>
                <c:formatCode>0</c:formatCode>
                <c:ptCount val="10"/>
                <c:pt idx="0">
                  <c:v>9.1549295774647899</c:v>
                </c:pt>
                <c:pt idx="1">
                  <c:v>6.8000000000000007</c:v>
                </c:pt>
                <c:pt idx="2">
                  <c:v>13.888888888888889</c:v>
                </c:pt>
                <c:pt idx="3">
                  <c:v>16.279069767441861</c:v>
                </c:pt>
                <c:pt idx="4">
                  <c:v>15.625</c:v>
                </c:pt>
                <c:pt idx="5">
                  <c:v>12.121212121212121</c:v>
                </c:pt>
                <c:pt idx="6">
                  <c:v>11.363636363636363</c:v>
                </c:pt>
                <c:pt idx="7">
                  <c:v>8.695652173913043</c:v>
                </c:pt>
                <c:pt idx="8">
                  <c:v>18</c:v>
                </c:pt>
                <c:pt idx="9">
                  <c:v>10.44776119402985</c:v>
                </c:pt>
              </c:numCache>
            </c:numRef>
          </c:val>
        </c:ser>
        <c:ser>
          <c:idx val="2"/>
          <c:order val="2"/>
          <c:tx>
            <c:strRef>
              <c:f>система!$B$81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2.2770420232441859E-17"/>
                  <c:y val="-3.2407407407407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4840745394486686E-3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система!$C$77:$L$78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система!$C$81:$L$81</c:f>
              <c:numCache>
                <c:formatCode>0</c:formatCode>
                <c:ptCount val="10"/>
                <c:pt idx="0">
                  <c:v>5.6338028169014089</c:v>
                </c:pt>
                <c:pt idx="1">
                  <c:v>4.8</c:v>
                </c:pt>
                <c:pt idx="2">
                  <c:v>13.888888888888889</c:v>
                </c:pt>
                <c:pt idx="4">
                  <c:v>3.125</c:v>
                </c:pt>
                <c:pt idx="5">
                  <c:v>12.121212121212121</c:v>
                </c:pt>
                <c:pt idx="6">
                  <c:v>9.0909090909090917</c:v>
                </c:pt>
                <c:pt idx="7">
                  <c:v>8.695652173913043</c:v>
                </c:pt>
                <c:pt idx="8">
                  <c:v>4</c:v>
                </c:pt>
                <c:pt idx="9">
                  <c:v>1.4925373134328357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59788672"/>
        <c:axId val="59802752"/>
        <c:axId val="0"/>
      </c:bar3DChart>
      <c:catAx>
        <c:axId val="59788672"/>
        <c:scaling>
          <c:orientation val="minMax"/>
        </c:scaling>
        <c:delete val="0"/>
        <c:axPos val="b"/>
        <c:majorTickMark val="none"/>
        <c:minorTickMark val="none"/>
        <c:tickLblPos val="nextTo"/>
        <c:crossAx val="59802752"/>
        <c:crosses val="autoZero"/>
        <c:auto val="1"/>
        <c:lblAlgn val="ctr"/>
        <c:lblOffset val="100"/>
        <c:noMultiLvlLbl val="0"/>
      </c:catAx>
      <c:valAx>
        <c:axId val="5980275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5978867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система!$B$85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система!$C$83:$H$84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система!$C$85:$H$85</c:f>
              <c:numCache>
                <c:formatCode>0</c:formatCode>
                <c:ptCount val="6"/>
                <c:pt idx="0">
                  <c:v>78</c:v>
                </c:pt>
                <c:pt idx="1">
                  <c:v>86.567164179104466</c:v>
                </c:pt>
                <c:pt idx="2">
                  <c:v>86.666666666666671</c:v>
                </c:pt>
                <c:pt idx="3">
                  <c:v>84.210526315789465</c:v>
                </c:pt>
                <c:pt idx="4">
                  <c:v>75</c:v>
                </c:pt>
                <c:pt idx="5">
                  <c:v>79.310344827586206</c:v>
                </c:pt>
              </c:numCache>
            </c:numRef>
          </c:val>
        </c:ser>
        <c:ser>
          <c:idx val="1"/>
          <c:order val="1"/>
          <c:tx>
            <c:strRef>
              <c:f>система!$B$86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система!$C$83:$H$84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система!$C$86:$H$86</c:f>
              <c:numCache>
                <c:formatCode>0</c:formatCode>
                <c:ptCount val="6"/>
                <c:pt idx="0">
                  <c:v>18</c:v>
                </c:pt>
                <c:pt idx="1">
                  <c:v>10.44776119402985</c:v>
                </c:pt>
                <c:pt idx="2">
                  <c:v>6.666666666666667</c:v>
                </c:pt>
                <c:pt idx="3">
                  <c:v>10.526315789473683</c:v>
                </c:pt>
                <c:pt idx="4">
                  <c:v>12.5</c:v>
                </c:pt>
                <c:pt idx="5">
                  <c:v>13.793103448275861</c:v>
                </c:pt>
              </c:numCache>
            </c:numRef>
          </c:val>
        </c:ser>
        <c:ser>
          <c:idx val="2"/>
          <c:order val="2"/>
          <c:tx>
            <c:strRef>
              <c:f>система!$B$87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система!$C$83:$H$84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система!$C$87:$H$87</c:f>
              <c:numCache>
                <c:formatCode>0</c:formatCode>
                <c:ptCount val="6"/>
                <c:pt idx="0">
                  <c:v>4</c:v>
                </c:pt>
                <c:pt idx="1">
                  <c:v>1.4925373134328357</c:v>
                </c:pt>
                <c:pt idx="2">
                  <c:v>6.666666666666667</c:v>
                </c:pt>
                <c:pt idx="3">
                  <c:v>5.2631578947368416</c:v>
                </c:pt>
                <c:pt idx="4">
                  <c:v>6.25</c:v>
                </c:pt>
                <c:pt idx="5">
                  <c:v>3.4482758620689653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59841920"/>
        <c:axId val="59847808"/>
        <c:axId val="0"/>
      </c:bar3DChart>
      <c:catAx>
        <c:axId val="59841920"/>
        <c:scaling>
          <c:orientation val="minMax"/>
        </c:scaling>
        <c:delete val="0"/>
        <c:axPos val="b"/>
        <c:majorTickMark val="none"/>
        <c:minorTickMark val="none"/>
        <c:tickLblPos val="nextTo"/>
        <c:crossAx val="59847808"/>
        <c:crosses val="autoZero"/>
        <c:auto val="1"/>
        <c:lblAlgn val="ctr"/>
        <c:lblOffset val="100"/>
        <c:noMultiLvlLbl val="0"/>
      </c:catAx>
      <c:valAx>
        <c:axId val="5984780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598419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система!$B$91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система!$C$89:$F$90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система!$C$91:$F$91</c:f>
              <c:numCache>
                <c:formatCode>0</c:formatCode>
                <c:ptCount val="4"/>
                <c:pt idx="0">
                  <c:v>83.870967741935488</c:v>
                </c:pt>
                <c:pt idx="1">
                  <c:v>73.529411764705884</c:v>
                </c:pt>
                <c:pt idx="2">
                  <c:v>82.35294117647058</c:v>
                </c:pt>
                <c:pt idx="3">
                  <c:v>82.417582417582409</c:v>
                </c:pt>
              </c:numCache>
            </c:numRef>
          </c:val>
        </c:ser>
        <c:ser>
          <c:idx val="1"/>
          <c:order val="1"/>
          <c:tx>
            <c:strRef>
              <c:f>система!$B$92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система!$C$89:$F$90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система!$C$92:$F$92</c:f>
              <c:numCache>
                <c:formatCode>0</c:formatCode>
                <c:ptCount val="4"/>
                <c:pt idx="0">
                  <c:v>8.064516129032258</c:v>
                </c:pt>
                <c:pt idx="1">
                  <c:v>17.647058823529413</c:v>
                </c:pt>
                <c:pt idx="2">
                  <c:v>8.235294117647058</c:v>
                </c:pt>
                <c:pt idx="3">
                  <c:v>8.791208791208792</c:v>
                </c:pt>
              </c:numCache>
            </c:numRef>
          </c:val>
        </c:ser>
        <c:ser>
          <c:idx val="2"/>
          <c:order val="2"/>
          <c:tx>
            <c:strRef>
              <c:f>система!$B$93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система!$C$89:$F$90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система!$C$93:$F$93</c:f>
              <c:numCache>
                <c:formatCode>0</c:formatCode>
                <c:ptCount val="4"/>
                <c:pt idx="0">
                  <c:v>6.4516129032258061</c:v>
                </c:pt>
                <c:pt idx="1">
                  <c:v>7.3529411764705888</c:v>
                </c:pt>
                <c:pt idx="2">
                  <c:v>8.235294117647058</c:v>
                </c:pt>
                <c:pt idx="3">
                  <c:v>6.593406593406594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59866496"/>
        <c:axId val="59896960"/>
        <c:axId val="0"/>
      </c:bar3DChart>
      <c:catAx>
        <c:axId val="59866496"/>
        <c:scaling>
          <c:orientation val="minMax"/>
        </c:scaling>
        <c:delete val="0"/>
        <c:axPos val="b"/>
        <c:majorTickMark val="none"/>
        <c:minorTickMark val="none"/>
        <c:tickLblPos val="nextTo"/>
        <c:crossAx val="59896960"/>
        <c:crosses val="autoZero"/>
        <c:auto val="1"/>
        <c:lblAlgn val="ctr"/>
        <c:lblOffset val="100"/>
        <c:noMultiLvlLbl val="0"/>
      </c:catAx>
      <c:valAx>
        <c:axId val="59896960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59866496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система!$B$98</c:f>
              <c:strCache>
                <c:ptCount val="1"/>
                <c:pt idx="0">
                  <c:v>Невкусная еда</c:v>
                </c:pt>
              </c:strCache>
            </c:strRef>
          </c:tx>
          <c:invertIfNegative val="0"/>
          <c:cat>
            <c:multiLvlStrRef>
              <c:f>система!$C$96:$L$97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система!$C$98:$L$98</c:f>
              <c:numCache>
                <c:formatCode>0</c:formatCode>
                <c:ptCount val="10"/>
                <c:pt idx="0">
                  <c:v>4.929577464788732</c:v>
                </c:pt>
                <c:pt idx="1">
                  <c:v>16</c:v>
                </c:pt>
                <c:pt idx="5">
                  <c:v>3.0303030303030303</c:v>
                </c:pt>
                <c:pt idx="6">
                  <c:v>2.2727272727272729</c:v>
                </c:pt>
                <c:pt idx="7">
                  <c:v>4.3478260869565215</c:v>
                </c:pt>
                <c:pt idx="8">
                  <c:v>6</c:v>
                </c:pt>
                <c:pt idx="9">
                  <c:v>5.9701492537313428</c:v>
                </c:pt>
              </c:numCache>
            </c:numRef>
          </c:val>
        </c:ser>
        <c:ser>
          <c:idx val="1"/>
          <c:order val="1"/>
          <c:tx>
            <c:strRef>
              <c:f>система!$B$99</c:f>
              <c:strCache>
                <c:ptCount val="1"/>
                <c:pt idx="0">
                  <c:v>Холодная еда</c:v>
                </c:pt>
              </c:strCache>
            </c:strRef>
          </c:tx>
          <c:invertIfNegative val="0"/>
          <c:cat>
            <c:multiLvlStrRef>
              <c:f>система!$C$96:$L$97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система!$C$99:$L$99</c:f>
              <c:numCache>
                <c:formatCode>0</c:formatCode>
                <c:ptCount val="10"/>
                <c:pt idx="0">
                  <c:v>2.112676056338028</c:v>
                </c:pt>
                <c:pt idx="1">
                  <c:v>2.8000000000000003</c:v>
                </c:pt>
                <c:pt idx="9">
                  <c:v>2.9850746268656714</c:v>
                </c:pt>
              </c:numCache>
            </c:numRef>
          </c:val>
        </c:ser>
        <c:ser>
          <c:idx val="2"/>
          <c:order val="2"/>
          <c:tx>
            <c:strRef>
              <c:f>система!$B$100</c:f>
              <c:strCache>
                <c:ptCount val="1"/>
                <c:pt idx="0">
                  <c:v>Некрасивая еда</c:v>
                </c:pt>
              </c:strCache>
            </c:strRef>
          </c:tx>
          <c:invertIfNegative val="0"/>
          <c:cat>
            <c:multiLvlStrRef>
              <c:f>система!$C$96:$L$97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система!$C$100:$L$100</c:f>
              <c:numCache>
                <c:formatCode>General</c:formatCode>
                <c:ptCount val="10"/>
                <c:pt idx="0" formatCode="0">
                  <c:v>2.112676056338028</c:v>
                </c:pt>
              </c:numCache>
            </c:numRef>
          </c:val>
        </c:ser>
        <c:ser>
          <c:idx val="3"/>
          <c:order val="3"/>
          <c:tx>
            <c:strRef>
              <c:f>система!$B$101</c:f>
              <c:strCache>
                <c:ptCount val="1"/>
                <c:pt idx="0">
                  <c:v>Нелюбимая еда</c:v>
                </c:pt>
              </c:strCache>
            </c:strRef>
          </c:tx>
          <c:invertIfNegative val="0"/>
          <c:cat>
            <c:multiLvlStrRef>
              <c:f>система!$C$96:$L$97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система!$C$101:$L$101</c:f>
              <c:numCache>
                <c:formatCode>0</c:formatCode>
                <c:ptCount val="10"/>
                <c:pt idx="0">
                  <c:v>16.197183098591552</c:v>
                </c:pt>
                <c:pt idx="1">
                  <c:v>19.600000000000001</c:v>
                </c:pt>
                <c:pt idx="2">
                  <c:v>2.7777777777777777</c:v>
                </c:pt>
                <c:pt idx="3">
                  <c:v>4.6511627906976747</c:v>
                </c:pt>
                <c:pt idx="4">
                  <c:v>3.125</c:v>
                </c:pt>
                <c:pt idx="5">
                  <c:v>9.0909090909090917</c:v>
                </c:pt>
                <c:pt idx="6">
                  <c:v>9.0909090909090917</c:v>
                </c:pt>
                <c:pt idx="8">
                  <c:v>14.000000000000002</c:v>
                </c:pt>
                <c:pt idx="9">
                  <c:v>7.4626865671641784</c:v>
                </c:pt>
              </c:numCache>
            </c:numRef>
          </c:val>
        </c:ser>
        <c:ser>
          <c:idx val="4"/>
          <c:order val="4"/>
          <c:tx>
            <c:strRef>
              <c:f>система!$B$102</c:f>
              <c:strCache>
                <c:ptCount val="1"/>
                <c:pt idx="0">
                  <c:v>Маленькие порции</c:v>
                </c:pt>
              </c:strCache>
            </c:strRef>
          </c:tx>
          <c:invertIfNegative val="0"/>
          <c:cat>
            <c:multiLvlStrRef>
              <c:f>система!$C$96:$L$97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система!$C$102:$L$102</c:f>
              <c:numCache>
                <c:formatCode>0</c:formatCode>
                <c:ptCount val="10"/>
                <c:pt idx="0">
                  <c:v>3.5211267605633805</c:v>
                </c:pt>
                <c:pt idx="1">
                  <c:v>2.4</c:v>
                </c:pt>
                <c:pt idx="2">
                  <c:v>2.7777777777777777</c:v>
                </c:pt>
                <c:pt idx="5">
                  <c:v>3.0303030303030303</c:v>
                </c:pt>
              </c:numCache>
            </c:numRef>
          </c:val>
        </c:ser>
        <c:ser>
          <c:idx val="5"/>
          <c:order val="5"/>
          <c:tx>
            <c:strRef>
              <c:f>система!$B$103</c:f>
              <c:strCache>
                <c:ptCount val="1"/>
                <c:pt idx="0">
                  <c:v>Все перечисленное</c:v>
                </c:pt>
              </c:strCache>
            </c:strRef>
          </c:tx>
          <c:invertIfNegative val="0"/>
          <c:cat>
            <c:multiLvlStrRef>
              <c:f>система!$C$96:$L$97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система!$C$103:$L$103</c:f>
              <c:numCache>
                <c:formatCode>0</c:formatCode>
                <c:ptCount val="10"/>
                <c:pt idx="0">
                  <c:v>22.535211267605636</c:v>
                </c:pt>
                <c:pt idx="1">
                  <c:v>19.600000000000001</c:v>
                </c:pt>
                <c:pt idx="6">
                  <c:v>2.2727272727272729</c:v>
                </c:pt>
                <c:pt idx="8">
                  <c:v>6</c:v>
                </c:pt>
                <c:pt idx="9">
                  <c:v>2.9850746268656714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9962112"/>
        <c:axId val="59963648"/>
      </c:barChart>
      <c:catAx>
        <c:axId val="59962112"/>
        <c:scaling>
          <c:orientation val="minMax"/>
        </c:scaling>
        <c:delete val="0"/>
        <c:axPos val="b"/>
        <c:majorGridlines/>
        <c:majorTickMark val="none"/>
        <c:minorTickMark val="none"/>
        <c:tickLblPos val="nextTo"/>
        <c:crossAx val="59963648"/>
        <c:crosses val="autoZero"/>
        <c:auto val="1"/>
        <c:lblAlgn val="ctr"/>
        <c:lblOffset val="100"/>
        <c:noMultiLvlLbl val="0"/>
      </c:catAx>
      <c:valAx>
        <c:axId val="59963648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5996211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7.995611147090265E-3"/>
          <c:y val="1.9561895686319612E-2"/>
          <c:w val="0.98257476811519584"/>
          <c:h val="0.14455573445933179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200"/>
      </a:pPr>
      <a:endParaRPr lang="ru-RU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972222222222222"/>
          <c:y val="0.10937117235345582"/>
          <c:w val="0.81388888888888888"/>
          <c:h val="0.60841426071741034"/>
        </c:manualLayout>
      </c:layout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'Оценка качества школьного питан'!$K$1554:$K$1559</c:f>
              <c:strCache>
                <c:ptCount val="6"/>
                <c:pt idx="0">
                  <c:v>Невкусная еда</c:v>
                </c:pt>
                <c:pt idx="1">
                  <c:v>Холодная еда</c:v>
                </c:pt>
                <c:pt idx="2">
                  <c:v>Некрасивая еда</c:v>
                </c:pt>
                <c:pt idx="3">
                  <c:v>Нелюбимая еда</c:v>
                </c:pt>
                <c:pt idx="4">
                  <c:v>Маленькие порции</c:v>
                </c:pt>
                <c:pt idx="5">
                  <c:v>Все перечисленное</c:v>
                </c:pt>
              </c:strCache>
            </c:strRef>
          </c:cat>
          <c:val>
            <c:numRef>
              <c:f>'Оценка качества школьного питан'!$L$1554:$L$1559</c:f>
              <c:numCache>
                <c:formatCode>0</c:formatCode>
                <c:ptCount val="6"/>
                <c:pt idx="0">
                  <c:v>6.1895551257253389</c:v>
                </c:pt>
                <c:pt idx="1">
                  <c:v>1.9342359767891684</c:v>
                </c:pt>
                <c:pt idx="2">
                  <c:v>0.4513217279174726</c:v>
                </c:pt>
                <c:pt idx="3">
                  <c:v>14.506769825918761</c:v>
                </c:pt>
                <c:pt idx="4">
                  <c:v>3.1592520954223082</c:v>
                </c:pt>
                <c:pt idx="5">
                  <c:v>9.0909090909090917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972222222222222"/>
          <c:y val="0.10937117235345582"/>
          <c:w val="0.81388888888888888"/>
          <c:h val="0.60841426071741034"/>
        </c:manualLayout>
      </c:layout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'Оценка качества школьного питан'!$K$1554:$K$1559</c:f>
              <c:strCache>
                <c:ptCount val="6"/>
                <c:pt idx="0">
                  <c:v>Невкусная еда</c:v>
                </c:pt>
                <c:pt idx="1">
                  <c:v>Холодная еда</c:v>
                </c:pt>
                <c:pt idx="2">
                  <c:v>Некрасивая еда</c:v>
                </c:pt>
                <c:pt idx="3">
                  <c:v>Нелюбимая еда</c:v>
                </c:pt>
                <c:pt idx="4">
                  <c:v>Маленькие порции</c:v>
                </c:pt>
                <c:pt idx="5">
                  <c:v>Все перечисленное</c:v>
                </c:pt>
              </c:strCache>
            </c:strRef>
          </c:cat>
          <c:val>
            <c:numRef>
              <c:f>'Оценка качества школьного питан'!$L$1554:$L$1559</c:f>
              <c:numCache>
                <c:formatCode>0</c:formatCode>
                <c:ptCount val="6"/>
                <c:pt idx="0">
                  <c:v>6.1895551257253389</c:v>
                </c:pt>
                <c:pt idx="1">
                  <c:v>1.9342359767891684</c:v>
                </c:pt>
                <c:pt idx="2">
                  <c:v>0.4513217279174726</c:v>
                </c:pt>
                <c:pt idx="3">
                  <c:v>14.506769825918761</c:v>
                </c:pt>
                <c:pt idx="4">
                  <c:v>3.1592520954223082</c:v>
                </c:pt>
                <c:pt idx="5">
                  <c:v>9.0909090909090917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система!$B$107</c:f>
              <c:strCache>
                <c:ptCount val="1"/>
                <c:pt idx="0">
                  <c:v>Невкусная еда</c:v>
                </c:pt>
              </c:strCache>
            </c:strRef>
          </c:tx>
          <c:invertIfNegative val="0"/>
          <c:cat>
            <c:multiLvlStrRef>
              <c:f>система!$C$105:$H$106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система!$C$107:$H$107</c:f>
              <c:numCache>
                <c:formatCode>0</c:formatCode>
                <c:ptCount val="6"/>
                <c:pt idx="0">
                  <c:v>6</c:v>
                </c:pt>
                <c:pt idx="1">
                  <c:v>5.9701492537313428</c:v>
                </c:pt>
              </c:numCache>
            </c:numRef>
          </c:val>
        </c:ser>
        <c:ser>
          <c:idx val="1"/>
          <c:order val="1"/>
          <c:tx>
            <c:strRef>
              <c:f>система!$B$108</c:f>
              <c:strCache>
                <c:ptCount val="1"/>
                <c:pt idx="0">
                  <c:v>Холодная еда</c:v>
                </c:pt>
              </c:strCache>
            </c:strRef>
          </c:tx>
          <c:invertIfNegative val="0"/>
          <c:cat>
            <c:multiLvlStrRef>
              <c:f>система!$C$105:$H$106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система!$C$108:$H$108</c:f>
              <c:numCache>
                <c:formatCode>0</c:formatCode>
                <c:ptCount val="6"/>
                <c:pt idx="1">
                  <c:v>2.9850746268656714</c:v>
                </c:pt>
              </c:numCache>
            </c:numRef>
          </c:val>
        </c:ser>
        <c:ser>
          <c:idx val="2"/>
          <c:order val="2"/>
          <c:tx>
            <c:strRef>
              <c:f>система!$B$109</c:f>
              <c:strCache>
                <c:ptCount val="1"/>
                <c:pt idx="0">
                  <c:v>Некрасивая еда</c:v>
                </c:pt>
              </c:strCache>
            </c:strRef>
          </c:tx>
          <c:invertIfNegative val="0"/>
          <c:cat>
            <c:multiLvlStrRef>
              <c:f>система!$C$105:$H$106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система!$C$109:$H$109</c:f>
              <c:numCache>
                <c:formatCode>General</c:formatCode>
                <c:ptCount val="6"/>
              </c:numCache>
            </c:numRef>
          </c:val>
        </c:ser>
        <c:ser>
          <c:idx val="3"/>
          <c:order val="3"/>
          <c:tx>
            <c:strRef>
              <c:f>система!$B$110</c:f>
              <c:strCache>
                <c:ptCount val="1"/>
                <c:pt idx="0">
                  <c:v>Нелюбимая еда</c:v>
                </c:pt>
              </c:strCache>
            </c:strRef>
          </c:tx>
          <c:invertIfNegative val="0"/>
          <c:cat>
            <c:multiLvlStrRef>
              <c:f>система!$C$105:$H$106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система!$C$110:$H$110</c:f>
              <c:numCache>
                <c:formatCode>0</c:formatCode>
                <c:ptCount val="6"/>
                <c:pt idx="0">
                  <c:v>14.000000000000002</c:v>
                </c:pt>
                <c:pt idx="1">
                  <c:v>7.4626865671641784</c:v>
                </c:pt>
                <c:pt idx="2">
                  <c:v>13.333333333333334</c:v>
                </c:pt>
                <c:pt idx="3">
                  <c:v>26.315789473684209</c:v>
                </c:pt>
                <c:pt idx="4">
                  <c:v>6.25</c:v>
                </c:pt>
                <c:pt idx="5">
                  <c:v>13.793103448275861</c:v>
                </c:pt>
              </c:numCache>
            </c:numRef>
          </c:val>
        </c:ser>
        <c:ser>
          <c:idx val="4"/>
          <c:order val="4"/>
          <c:tx>
            <c:strRef>
              <c:f>система!$B$111</c:f>
              <c:strCache>
                <c:ptCount val="1"/>
                <c:pt idx="0">
                  <c:v>Маленькие порции</c:v>
                </c:pt>
              </c:strCache>
            </c:strRef>
          </c:tx>
          <c:invertIfNegative val="0"/>
          <c:cat>
            <c:multiLvlStrRef>
              <c:f>система!$C$105:$H$106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система!$C$111:$H$111</c:f>
              <c:numCache>
                <c:formatCode>General</c:formatCode>
                <c:ptCount val="6"/>
                <c:pt idx="2" formatCode="0">
                  <c:v>6.666666666666667</c:v>
                </c:pt>
                <c:pt idx="4" formatCode="0">
                  <c:v>12.5</c:v>
                </c:pt>
                <c:pt idx="5" formatCode="0">
                  <c:v>3.4482758620689653</c:v>
                </c:pt>
              </c:numCache>
            </c:numRef>
          </c:val>
        </c:ser>
        <c:ser>
          <c:idx val="5"/>
          <c:order val="5"/>
          <c:tx>
            <c:strRef>
              <c:f>система!$B$112</c:f>
              <c:strCache>
                <c:ptCount val="1"/>
                <c:pt idx="0">
                  <c:v>Все перечисленное</c:v>
                </c:pt>
              </c:strCache>
            </c:strRef>
          </c:tx>
          <c:invertIfNegative val="0"/>
          <c:cat>
            <c:multiLvlStrRef>
              <c:f>система!$C$105:$H$106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система!$C$112:$H$112</c:f>
              <c:numCache>
                <c:formatCode>0</c:formatCode>
                <c:ptCount val="6"/>
                <c:pt idx="0">
                  <c:v>6</c:v>
                </c:pt>
                <c:pt idx="1">
                  <c:v>2.9850746268656714</c:v>
                </c:pt>
                <c:pt idx="4">
                  <c:v>6.25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9631488"/>
        <c:axId val="59633024"/>
      </c:barChart>
      <c:catAx>
        <c:axId val="59631488"/>
        <c:scaling>
          <c:orientation val="minMax"/>
        </c:scaling>
        <c:delete val="0"/>
        <c:axPos val="b"/>
        <c:majorGridlines/>
        <c:majorTickMark val="none"/>
        <c:minorTickMark val="none"/>
        <c:tickLblPos val="nextTo"/>
        <c:crossAx val="59633024"/>
        <c:crosses val="autoZero"/>
        <c:auto val="1"/>
        <c:lblAlgn val="ctr"/>
        <c:lblOffset val="100"/>
        <c:noMultiLvlLbl val="0"/>
      </c:catAx>
      <c:valAx>
        <c:axId val="5963302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5963148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1.623038748382797E-2"/>
          <c:y val="1.821502333052857E-2"/>
          <c:w val="0.97465077804975075"/>
          <c:h val="0.13460280731278207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200"/>
      </a:pPr>
      <a:endParaRPr lang="ru-RU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972222222222222"/>
          <c:y val="0.10937117235345582"/>
          <c:w val="0.81388888888888888"/>
          <c:h val="0.60841426071741034"/>
        </c:manualLayout>
      </c:layout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'Оценка качества школьного питан'!$K$1554:$K$1559</c:f>
              <c:strCache>
                <c:ptCount val="6"/>
                <c:pt idx="0">
                  <c:v>Невкусная еда</c:v>
                </c:pt>
                <c:pt idx="1">
                  <c:v>Холодная еда</c:v>
                </c:pt>
                <c:pt idx="2">
                  <c:v>Некрасивая еда</c:v>
                </c:pt>
                <c:pt idx="3">
                  <c:v>Нелюбимая еда</c:v>
                </c:pt>
                <c:pt idx="4">
                  <c:v>Маленькие порции</c:v>
                </c:pt>
                <c:pt idx="5">
                  <c:v>Все перечисленное</c:v>
                </c:pt>
              </c:strCache>
            </c:strRef>
          </c:cat>
          <c:val>
            <c:numRef>
              <c:f>'Оценка качества школьного питан'!$L$1554:$L$1559</c:f>
              <c:numCache>
                <c:formatCode>0</c:formatCode>
                <c:ptCount val="6"/>
                <c:pt idx="0">
                  <c:v>6.1895551257253389</c:v>
                </c:pt>
                <c:pt idx="1">
                  <c:v>1.9342359767891684</c:v>
                </c:pt>
                <c:pt idx="2">
                  <c:v>0.4513217279174726</c:v>
                </c:pt>
                <c:pt idx="3">
                  <c:v>14.506769825918761</c:v>
                </c:pt>
                <c:pt idx="4">
                  <c:v>3.1592520954223082</c:v>
                </c:pt>
                <c:pt idx="5">
                  <c:v>9.0909090909090917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система!$B$116</c:f>
              <c:strCache>
                <c:ptCount val="1"/>
                <c:pt idx="0">
                  <c:v>Невкусная еда</c:v>
                </c:pt>
              </c:strCache>
            </c:strRef>
          </c:tx>
          <c:invertIfNegative val="0"/>
          <c:cat>
            <c:multiLvlStrRef>
              <c:f>система!$C$114:$F$115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система!$C$116:$F$116</c:f>
              <c:numCache>
                <c:formatCode>0</c:formatCode>
                <c:ptCount val="4"/>
                <c:pt idx="0">
                  <c:v>3.225806451612903</c:v>
                </c:pt>
                <c:pt idx="1">
                  <c:v>1.4705882352941175</c:v>
                </c:pt>
                <c:pt idx="3">
                  <c:v>2.197802197802198</c:v>
                </c:pt>
              </c:numCache>
            </c:numRef>
          </c:val>
        </c:ser>
        <c:ser>
          <c:idx val="1"/>
          <c:order val="1"/>
          <c:tx>
            <c:strRef>
              <c:f>система!$B$117</c:f>
              <c:strCache>
                <c:ptCount val="1"/>
                <c:pt idx="0">
                  <c:v>Холодная еда</c:v>
                </c:pt>
              </c:strCache>
            </c:strRef>
          </c:tx>
          <c:invertIfNegative val="0"/>
          <c:cat>
            <c:multiLvlStrRef>
              <c:f>система!$C$114:$F$115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система!$C$117:$F$117</c:f>
              <c:numCache>
                <c:formatCode>General</c:formatCode>
                <c:ptCount val="4"/>
                <c:pt idx="0" formatCode="0">
                  <c:v>1.6129032258064515</c:v>
                </c:pt>
                <c:pt idx="3" formatCode="0">
                  <c:v>1.098901098901099</c:v>
                </c:pt>
              </c:numCache>
            </c:numRef>
          </c:val>
        </c:ser>
        <c:ser>
          <c:idx val="2"/>
          <c:order val="2"/>
          <c:tx>
            <c:strRef>
              <c:f>система!$B$118</c:f>
              <c:strCache>
                <c:ptCount val="1"/>
                <c:pt idx="0">
                  <c:v>Некрасивая еда</c:v>
                </c:pt>
              </c:strCache>
            </c:strRef>
          </c:tx>
          <c:invertIfNegative val="0"/>
          <c:cat>
            <c:multiLvlStrRef>
              <c:f>система!$C$114:$F$115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система!$C$118:$F$118</c:f>
              <c:numCache>
                <c:formatCode>General</c:formatCode>
                <c:ptCount val="4"/>
              </c:numCache>
            </c:numRef>
          </c:val>
        </c:ser>
        <c:ser>
          <c:idx val="3"/>
          <c:order val="3"/>
          <c:tx>
            <c:strRef>
              <c:f>система!$B$119</c:f>
              <c:strCache>
                <c:ptCount val="1"/>
                <c:pt idx="0">
                  <c:v>Нелюбимая еда</c:v>
                </c:pt>
              </c:strCache>
            </c:strRef>
          </c:tx>
          <c:invertIfNegative val="0"/>
          <c:cat>
            <c:multiLvlStrRef>
              <c:f>система!$C$114:$F$115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система!$C$119:$F$119</c:f>
              <c:numCache>
                <c:formatCode>0</c:formatCode>
                <c:ptCount val="4"/>
                <c:pt idx="0">
                  <c:v>19.35483870967742</c:v>
                </c:pt>
                <c:pt idx="1">
                  <c:v>16.176470588235293</c:v>
                </c:pt>
                <c:pt idx="2">
                  <c:v>11.76470588235294</c:v>
                </c:pt>
                <c:pt idx="3">
                  <c:v>10.989010989010989</c:v>
                </c:pt>
              </c:numCache>
            </c:numRef>
          </c:val>
        </c:ser>
        <c:ser>
          <c:idx val="4"/>
          <c:order val="4"/>
          <c:tx>
            <c:strRef>
              <c:f>система!$B$120</c:f>
              <c:strCache>
                <c:ptCount val="1"/>
                <c:pt idx="0">
                  <c:v>Маленькие порции</c:v>
                </c:pt>
              </c:strCache>
            </c:strRef>
          </c:tx>
          <c:invertIfNegative val="0"/>
          <c:cat>
            <c:multiLvlStrRef>
              <c:f>система!$C$114:$F$115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система!$C$120:$F$120</c:f>
              <c:numCache>
                <c:formatCode>0</c:formatCode>
                <c:ptCount val="4"/>
                <c:pt idx="1">
                  <c:v>2.9411764705882351</c:v>
                </c:pt>
                <c:pt idx="3">
                  <c:v>3.296703296703297</c:v>
                </c:pt>
              </c:numCache>
            </c:numRef>
          </c:val>
        </c:ser>
        <c:ser>
          <c:idx val="5"/>
          <c:order val="5"/>
          <c:tx>
            <c:strRef>
              <c:f>система!$B$121</c:f>
              <c:strCache>
                <c:ptCount val="1"/>
                <c:pt idx="0">
                  <c:v>Все перечисленное</c:v>
                </c:pt>
              </c:strCache>
            </c:strRef>
          </c:tx>
          <c:invertIfNegative val="0"/>
          <c:cat>
            <c:multiLvlStrRef>
              <c:f>система!$C$114:$F$115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система!$C$121:$F$121</c:f>
              <c:numCache>
                <c:formatCode>General</c:formatCode>
                <c:ptCount val="4"/>
                <c:pt idx="0" formatCode="0">
                  <c:v>6.4516129032258061</c:v>
                </c:pt>
                <c:pt idx="3" formatCode="0">
                  <c:v>2.197802197802198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60237312"/>
        <c:axId val="60238848"/>
      </c:barChart>
      <c:catAx>
        <c:axId val="60237312"/>
        <c:scaling>
          <c:orientation val="minMax"/>
        </c:scaling>
        <c:delete val="0"/>
        <c:axPos val="b"/>
        <c:majorTickMark val="none"/>
        <c:minorTickMark val="none"/>
        <c:tickLblPos val="nextTo"/>
        <c:crossAx val="60238848"/>
        <c:crosses val="autoZero"/>
        <c:auto val="1"/>
        <c:lblAlgn val="ctr"/>
        <c:lblOffset val="100"/>
        <c:noMultiLvlLbl val="0"/>
      </c:catAx>
      <c:valAx>
        <c:axId val="60238848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6023731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7.995611147090265E-3"/>
          <c:y val="1.8534049140039578E-2"/>
          <c:w val="0.98257476811519584"/>
          <c:h val="0.13696029919111766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2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3705271363291411E-4"/>
          <c:y val="0.32110131055845476"/>
          <c:w val="0.77525015435443434"/>
          <c:h val="0.678898689441545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.72087345486202803"/>
          <c:y val="0.42082993198117769"/>
          <c:w val="0"/>
          <c:h val="1.1745454724817252E-2"/>
        </c:manualLayout>
      </c:layout>
      <c:overlay val="0"/>
      <c:txPr>
        <a:bodyPr/>
        <a:lstStyle/>
        <a:p>
          <a:pPr rtl="0">
            <a:defRPr sz="16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'Оценка качества школьного питан'!$Y$1554:$Y$1556</c:f>
              <c:strCache>
                <c:ptCount val="3"/>
                <c:pt idx="0">
                  <c:v>Да</c:v>
                </c:pt>
                <c:pt idx="1">
                  <c:v>Не всегда</c:v>
                </c:pt>
                <c:pt idx="2">
                  <c:v>Нет</c:v>
                </c:pt>
              </c:strCache>
            </c:strRef>
          </c:cat>
          <c:val>
            <c:numRef>
              <c:f>'Оценка качества школьного питан'!$Z$1554:$Z$1556</c:f>
              <c:numCache>
                <c:formatCode>0</c:formatCode>
                <c:ptCount val="3"/>
                <c:pt idx="0">
                  <c:v>61.831076724693744</c:v>
                </c:pt>
                <c:pt idx="1">
                  <c:v>32.301740812379109</c:v>
                </c:pt>
                <c:pt idx="2">
                  <c:v>4.7066408768536423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система!$B$264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cat>
            <c:multiLvlStrRef>
              <c:f>система!$C$262:$L$263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система!$C$264:$L$264</c:f>
              <c:numCache>
                <c:formatCode>0</c:formatCode>
                <c:ptCount val="10"/>
                <c:pt idx="0">
                  <c:v>45.070422535211272</c:v>
                </c:pt>
                <c:pt idx="1">
                  <c:v>35.6</c:v>
                </c:pt>
                <c:pt idx="2">
                  <c:v>100</c:v>
                </c:pt>
                <c:pt idx="3">
                  <c:v>93.023255813953483</c:v>
                </c:pt>
                <c:pt idx="4">
                  <c:v>100</c:v>
                </c:pt>
                <c:pt idx="5">
                  <c:v>93.939393939393938</c:v>
                </c:pt>
                <c:pt idx="6">
                  <c:v>86.36363636363636</c:v>
                </c:pt>
                <c:pt idx="7">
                  <c:v>69.565217391304344</c:v>
                </c:pt>
                <c:pt idx="8">
                  <c:v>64</c:v>
                </c:pt>
                <c:pt idx="9">
                  <c:v>65.671641791044777</c:v>
                </c:pt>
              </c:numCache>
            </c:numRef>
          </c:val>
        </c:ser>
        <c:ser>
          <c:idx val="1"/>
          <c:order val="1"/>
          <c:tx>
            <c:strRef>
              <c:f>система!$B$265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cat>
            <c:multiLvlStrRef>
              <c:f>система!$C$262:$L$263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система!$C$265:$L$265</c:f>
              <c:numCache>
                <c:formatCode>0</c:formatCode>
                <c:ptCount val="10"/>
                <c:pt idx="0">
                  <c:v>47.183098591549296</c:v>
                </c:pt>
                <c:pt idx="1">
                  <c:v>55.600000000000009</c:v>
                </c:pt>
                <c:pt idx="3">
                  <c:v>6.9767441860465116</c:v>
                </c:pt>
                <c:pt idx="5">
                  <c:v>3.0303030303030303</c:v>
                </c:pt>
                <c:pt idx="6">
                  <c:v>13.636363636363635</c:v>
                </c:pt>
                <c:pt idx="7">
                  <c:v>26.086956521739129</c:v>
                </c:pt>
                <c:pt idx="8">
                  <c:v>28.000000000000004</c:v>
                </c:pt>
                <c:pt idx="9">
                  <c:v>26.865671641791046</c:v>
                </c:pt>
              </c:numCache>
            </c:numRef>
          </c:val>
        </c:ser>
        <c:ser>
          <c:idx val="2"/>
          <c:order val="2"/>
          <c:tx>
            <c:strRef>
              <c:f>система!$B$266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dLbl>
              <c:idx val="5"/>
              <c:layout>
                <c:manualLayout>
                  <c:x val="0"/>
                  <c:y val="-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система!$C$262:$L$263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система!$C$266:$L$266</c:f>
              <c:numCache>
                <c:formatCode>0</c:formatCode>
                <c:ptCount val="10"/>
                <c:pt idx="0">
                  <c:v>7.7464788732394361</c:v>
                </c:pt>
                <c:pt idx="1">
                  <c:v>8.7999999999999989</c:v>
                </c:pt>
                <c:pt idx="5">
                  <c:v>3.0303030303030303</c:v>
                </c:pt>
                <c:pt idx="7">
                  <c:v>4.3478260869565215</c:v>
                </c:pt>
                <c:pt idx="8">
                  <c:v>6</c:v>
                </c:pt>
                <c:pt idx="9">
                  <c:v>4.4776119402985071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60061184"/>
        <c:axId val="60070528"/>
        <c:axId val="0"/>
      </c:bar3DChart>
      <c:catAx>
        <c:axId val="60061184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60070528"/>
        <c:crosses val="autoZero"/>
        <c:auto val="1"/>
        <c:lblAlgn val="ctr"/>
        <c:lblOffset val="100"/>
        <c:noMultiLvlLbl val="0"/>
      </c:catAx>
      <c:valAx>
        <c:axId val="6007052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600611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ru-RU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система!$B$270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cat>
            <c:multiLvlStrRef>
              <c:f>система!$C$268:$H$269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система!$C$270:$H$270</c:f>
              <c:numCache>
                <c:formatCode>0</c:formatCode>
                <c:ptCount val="6"/>
                <c:pt idx="0">
                  <c:v>64</c:v>
                </c:pt>
                <c:pt idx="1">
                  <c:v>65.671641791044777</c:v>
                </c:pt>
                <c:pt idx="2">
                  <c:v>80</c:v>
                </c:pt>
                <c:pt idx="3">
                  <c:v>89.473684210526315</c:v>
                </c:pt>
                <c:pt idx="4">
                  <c:v>68.75</c:v>
                </c:pt>
                <c:pt idx="5">
                  <c:v>93.103448275862064</c:v>
                </c:pt>
              </c:numCache>
            </c:numRef>
          </c:val>
        </c:ser>
        <c:ser>
          <c:idx val="1"/>
          <c:order val="1"/>
          <c:tx>
            <c:strRef>
              <c:f>система!$B$271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cat>
            <c:multiLvlStrRef>
              <c:f>система!$C$268:$H$269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система!$C$271:$H$271</c:f>
              <c:numCache>
                <c:formatCode>0</c:formatCode>
                <c:ptCount val="6"/>
                <c:pt idx="0">
                  <c:v>28.000000000000004</c:v>
                </c:pt>
                <c:pt idx="1">
                  <c:v>26.865671641791046</c:v>
                </c:pt>
                <c:pt idx="2">
                  <c:v>20</c:v>
                </c:pt>
                <c:pt idx="3">
                  <c:v>5.2631578947368416</c:v>
                </c:pt>
                <c:pt idx="4">
                  <c:v>31.25</c:v>
                </c:pt>
                <c:pt idx="5">
                  <c:v>6.8965517241379306</c:v>
                </c:pt>
              </c:numCache>
            </c:numRef>
          </c:val>
        </c:ser>
        <c:ser>
          <c:idx val="2"/>
          <c:order val="2"/>
          <c:tx>
            <c:strRef>
              <c:f>система!$B$272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cat>
            <c:multiLvlStrRef>
              <c:f>система!$C$268:$H$269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система!$C$272:$H$272</c:f>
              <c:numCache>
                <c:formatCode>0</c:formatCode>
                <c:ptCount val="6"/>
                <c:pt idx="0">
                  <c:v>6</c:v>
                </c:pt>
                <c:pt idx="1">
                  <c:v>4.4776119402985071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60106240"/>
        <c:axId val="60107776"/>
        <c:axId val="0"/>
      </c:bar3DChart>
      <c:catAx>
        <c:axId val="6010624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60107776"/>
        <c:crosses val="autoZero"/>
        <c:auto val="1"/>
        <c:lblAlgn val="ctr"/>
        <c:lblOffset val="100"/>
        <c:noMultiLvlLbl val="0"/>
      </c:catAx>
      <c:valAx>
        <c:axId val="6010777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601062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ru-RU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система!$B$276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cat>
            <c:multiLvlStrRef>
              <c:f>система!$C$274:$F$275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система!$C$276:$F$276</c:f>
              <c:numCache>
                <c:formatCode>0</c:formatCode>
                <c:ptCount val="4"/>
                <c:pt idx="0">
                  <c:v>69.354838709677423</c:v>
                </c:pt>
                <c:pt idx="1">
                  <c:v>77.941176470588232</c:v>
                </c:pt>
                <c:pt idx="2">
                  <c:v>87.058823529411768</c:v>
                </c:pt>
                <c:pt idx="3">
                  <c:v>75.824175824175825</c:v>
                </c:pt>
              </c:numCache>
            </c:numRef>
          </c:val>
        </c:ser>
        <c:ser>
          <c:idx val="1"/>
          <c:order val="1"/>
          <c:tx>
            <c:strRef>
              <c:f>система!$B$277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cat>
            <c:multiLvlStrRef>
              <c:f>система!$C$274:$F$275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система!$C$277:$F$277</c:f>
              <c:numCache>
                <c:formatCode>0</c:formatCode>
                <c:ptCount val="4"/>
                <c:pt idx="0">
                  <c:v>27.419354838709676</c:v>
                </c:pt>
                <c:pt idx="1">
                  <c:v>20.588235294117645</c:v>
                </c:pt>
                <c:pt idx="2">
                  <c:v>12.941176470588237</c:v>
                </c:pt>
                <c:pt idx="3">
                  <c:v>20.87912087912088</c:v>
                </c:pt>
              </c:numCache>
            </c:numRef>
          </c:val>
        </c:ser>
        <c:ser>
          <c:idx val="2"/>
          <c:order val="2"/>
          <c:tx>
            <c:strRef>
              <c:f>система!$B$278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cat>
            <c:multiLvlStrRef>
              <c:f>система!$C$274:$F$275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система!$C$278:$F$278</c:f>
              <c:numCache>
                <c:formatCode>General</c:formatCode>
                <c:ptCount val="4"/>
                <c:pt idx="0" formatCode="0">
                  <c:v>1.6129032258064515</c:v>
                </c:pt>
                <c:pt idx="3" formatCode="0">
                  <c:v>2.197802197802198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60155776"/>
        <c:axId val="60157312"/>
        <c:axId val="0"/>
      </c:bar3DChart>
      <c:catAx>
        <c:axId val="6015577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60157312"/>
        <c:crosses val="autoZero"/>
        <c:auto val="1"/>
        <c:lblAlgn val="ctr"/>
        <c:lblOffset val="100"/>
        <c:noMultiLvlLbl val="0"/>
      </c:catAx>
      <c:valAx>
        <c:axId val="6015731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60155776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400"/>
      </a:pPr>
      <a:endParaRPr lang="ru-RU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dLbl>
              <c:idx val="1"/>
              <c:layout>
                <c:manualLayout>
                  <c:x val="3.3680254677580712E-3"/>
                  <c:y val="3.576750486181953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988648196839588"/>
                  <c:y val="3.057899570680531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'Оценка качества школьного питан'!$O$1554:$O$1556</c:f>
              <c:strCache>
                <c:ptCount val="3"/>
                <c:pt idx="0">
                  <c:v>Да</c:v>
                </c:pt>
                <c:pt idx="1">
                  <c:v>Не всегда</c:v>
                </c:pt>
                <c:pt idx="2">
                  <c:v>Нет</c:v>
                </c:pt>
              </c:strCache>
            </c:strRef>
          </c:cat>
          <c:val>
            <c:numRef>
              <c:f>'Оценка качества школьного питан'!$P$1554:$P$1556</c:f>
              <c:numCache>
                <c:formatCode>0</c:formatCode>
                <c:ptCount val="3"/>
                <c:pt idx="0">
                  <c:v>85.364281108961961</c:v>
                </c:pt>
                <c:pt idx="1">
                  <c:v>2.1921341070277238</c:v>
                </c:pt>
                <c:pt idx="2">
                  <c:v>10.38039974210187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400"/>
      </a:pPr>
      <a:endParaRPr lang="ru-RU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система!$B$145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система!$C$143:$L$144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система!$C$145:$L$145</c:f>
              <c:numCache>
                <c:formatCode>0</c:formatCode>
                <c:ptCount val="10"/>
                <c:pt idx="0">
                  <c:v>78.873239436619713</c:v>
                </c:pt>
                <c:pt idx="1">
                  <c:v>67.2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97.727272727272734</c:v>
                </c:pt>
                <c:pt idx="7">
                  <c:v>95.652173913043484</c:v>
                </c:pt>
                <c:pt idx="8">
                  <c:v>94</c:v>
                </c:pt>
                <c:pt idx="9">
                  <c:v>92.537313432835816</c:v>
                </c:pt>
              </c:numCache>
            </c:numRef>
          </c:val>
        </c:ser>
        <c:ser>
          <c:idx val="1"/>
          <c:order val="1"/>
          <c:tx>
            <c:strRef>
              <c:f>система!$B$146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система!$C$143:$L$144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система!$C$146:$L$146</c:f>
              <c:numCache>
                <c:formatCode>0</c:formatCode>
                <c:ptCount val="10"/>
                <c:pt idx="0">
                  <c:v>4.225352112676056</c:v>
                </c:pt>
                <c:pt idx="1">
                  <c:v>5.6000000000000005</c:v>
                </c:pt>
                <c:pt idx="8">
                  <c:v>4</c:v>
                </c:pt>
              </c:numCache>
            </c:numRef>
          </c:val>
        </c:ser>
        <c:ser>
          <c:idx val="2"/>
          <c:order val="2"/>
          <c:tx>
            <c:strRef>
              <c:f>система!$B$147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dLbl>
              <c:idx val="8"/>
              <c:layout>
                <c:manualLayout>
                  <c:x val="-4.899147008357186E-3"/>
                  <c:y val="-2.3148148148148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система!$C$143:$L$144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система!$C$147:$L$147</c:f>
              <c:numCache>
                <c:formatCode>0</c:formatCode>
                <c:ptCount val="10"/>
                <c:pt idx="0">
                  <c:v>15.492957746478872</c:v>
                </c:pt>
                <c:pt idx="1">
                  <c:v>25.2</c:v>
                </c:pt>
                <c:pt idx="6">
                  <c:v>2.2727272727272729</c:v>
                </c:pt>
                <c:pt idx="8">
                  <c:v>2</c:v>
                </c:pt>
                <c:pt idx="9">
                  <c:v>7.4626865671641784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60423552"/>
        <c:axId val="60433536"/>
        <c:axId val="0"/>
      </c:bar3DChart>
      <c:catAx>
        <c:axId val="60423552"/>
        <c:scaling>
          <c:orientation val="minMax"/>
        </c:scaling>
        <c:delete val="0"/>
        <c:axPos val="b"/>
        <c:majorTickMark val="none"/>
        <c:minorTickMark val="none"/>
        <c:tickLblPos val="nextTo"/>
        <c:crossAx val="60433536"/>
        <c:crosses val="autoZero"/>
        <c:auto val="1"/>
        <c:lblAlgn val="ctr"/>
        <c:lblOffset val="100"/>
        <c:noMultiLvlLbl val="0"/>
      </c:catAx>
      <c:valAx>
        <c:axId val="6043353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604235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система!$B$151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система!$C$149:$H$150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система!$C$151:$H$151</c:f>
              <c:numCache>
                <c:formatCode>0</c:formatCode>
                <c:ptCount val="6"/>
                <c:pt idx="0">
                  <c:v>94</c:v>
                </c:pt>
                <c:pt idx="1">
                  <c:v>92.537313432835816</c:v>
                </c:pt>
                <c:pt idx="2">
                  <c:v>97</c:v>
                </c:pt>
                <c:pt idx="3">
                  <c:v>100</c:v>
                </c:pt>
                <c:pt idx="4">
                  <c:v>97</c:v>
                </c:pt>
                <c:pt idx="5">
                  <c:v>100</c:v>
                </c:pt>
              </c:numCache>
            </c:numRef>
          </c:val>
        </c:ser>
        <c:ser>
          <c:idx val="1"/>
          <c:order val="1"/>
          <c:tx>
            <c:strRef>
              <c:f>система!$B$152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система!$C$149:$H$150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система!$C$152:$H$152</c:f>
              <c:numCache>
                <c:formatCode>General</c:formatCode>
                <c:ptCount val="6"/>
                <c:pt idx="0" formatCode="0">
                  <c:v>4</c:v>
                </c:pt>
              </c:numCache>
            </c:numRef>
          </c:val>
        </c:ser>
        <c:ser>
          <c:idx val="2"/>
          <c:order val="2"/>
          <c:tx>
            <c:strRef>
              <c:f>система!$B$153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система!$C$149:$H$150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система!$C$153:$H$153</c:f>
              <c:numCache>
                <c:formatCode>0</c:formatCode>
                <c:ptCount val="6"/>
                <c:pt idx="0">
                  <c:v>2</c:v>
                </c:pt>
                <c:pt idx="1">
                  <c:v>7.4626865671641784</c:v>
                </c:pt>
                <c:pt idx="2">
                  <c:v>3</c:v>
                </c:pt>
                <c:pt idx="4">
                  <c:v>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60472704"/>
        <c:axId val="60474496"/>
        <c:axId val="0"/>
      </c:bar3DChart>
      <c:catAx>
        <c:axId val="60472704"/>
        <c:scaling>
          <c:orientation val="minMax"/>
        </c:scaling>
        <c:delete val="0"/>
        <c:axPos val="b"/>
        <c:majorTickMark val="none"/>
        <c:minorTickMark val="none"/>
        <c:tickLblPos val="nextTo"/>
        <c:crossAx val="60474496"/>
        <c:crosses val="autoZero"/>
        <c:auto val="1"/>
        <c:lblAlgn val="ctr"/>
        <c:lblOffset val="100"/>
        <c:noMultiLvlLbl val="0"/>
      </c:catAx>
      <c:valAx>
        <c:axId val="6047449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604727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система!$B$157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система!$C$155:$F$156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система!$C$157:$F$157</c:f>
              <c:numCache>
                <c:formatCode>0</c:formatCode>
                <c:ptCount val="4"/>
                <c:pt idx="0">
                  <c:v>93.548387096774192</c:v>
                </c:pt>
                <c:pt idx="1">
                  <c:v>92.64705882352942</c:v>
                </c:pt>
                <c:pt idx="2">
                  <c:v>95.294117647058812</c:v>
                </c:pt>
                <c:pt idx="3">
                  <c:v>94.505494505494497</c:v>
                </c:pt>
              </c:numCache>
            </c:numRef>
          </c:val>
        </c:ser>
        <c:ser>
          <c:idx val="1"/>
          <c:order val="1"/>
          <c:tx>
            <c:strRef>
              <c:f>система!$B$158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cat>
            <c:multiLvlStrRef>
              <c:f>система!$C$155:$F$156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система!$C$158:$F$158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система!$B$159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система!$C$155:$F$156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система!$C$159:$F$159</c:f>
              <c:numCache>
                <c:formatCode>0</c:formatCode>
                <c:ptCount val="4"/>
                <c:pt idx="0">
                  <c:v>6</c:v>
                </c:pt>
                <c:pt idx="1">
                  <c:v>7</c:v>
                </c:pt>
                <c:pt idx="2">
                  <c:v>4.7058823529411766</c:v>
                </c:pt>
                <c:pt idx="3">
                  <c:v>5.4945054945054945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61024512"/>
        <c:axId val="61052032"/>
        <c:axId val="0"/>
      </c:bar3DChart>
      <c:catAx>
        <c:axId val="61024512"/>
        <c:scaling>
          <c:orientation val="minMax"/>
        </c:scaling>
        <c:delete val="0"/>
        <c:axPos val="b"/>
        <c:majorTickMark val="none"/>
        <c:minorTickMark val="none"/>
        <c:tickLblPos val="nextTo"/>
        <c:crossAx val="61052032"/>
        <c:crosses val="autoZero"/>
        <c:auto val="1"/>
        <c:lblAlgn val="ctr"/>
        <c:lblOffset val="100"/>
        <c:noMultiLvlLbl val="0"/>
      </c:catAx>
      <c:valAx>
        <c:axId val="6105203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61024512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numRef>
              <c:f>'Оценка качества школьного питан'!$Q$1554:$Q$1558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'Оценка качества школьного питан'!$R$1554:$R$1558</c:f>
              <c:numCache>
                <c:formatCode>0</c:formatCode>
                <c:ptCount val="5"/>
                <c:pt idx="0">
                  <c:v>1.9987105093488073</c:v>
                </c:pt>
                <c:pt idx="1">
                  <c:v>2.1921341070277238</c:v>
                </c:pt>
                <c:pt idx="2">
                  <c:v>9.3488072211476467</c:v>
                </c:pt>
                <c:pt idx="3">
                  <c:v>23.791102514506772</c:v>
                </c:pt>
                <c:pt idx="4">
                  <c:v>60.735009671179881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60973440"/>
        <c:axId val="60974976"/>
        <c:axId val="0"/>
      </c:bar3DChart>
      <c:catAx>
        <c:axId val="60973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60974976"/>
        <c:crosses val="autoZero"/>
        <c:auto val="1"/>
        <c:lblAlgn val="ctr"/>
        <c:lblOffset val="100"/>
        <c:noMultiLvlLbl val="0"/>
      </c:catAx>
      <c:valAx>
        <c:axId val="60974976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609734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система!$B$164</c:f>
              <c:strCache>
                <c:ptCount val="1"/>
                <c:pt idx="0">
                  <c:v>1</c:v>
                </c:pt>
              </c:strCache>
            </c:strRef>
          </c:tx>
          <c:invertIfNegative val="0"/>
          <c:cat>
            <c:multiLvlStrRef>
              <c:f>система!$C$162:$L$163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система!$C$164:$L$164</c:f>
              <c:numCache>
                <c:formatCode>0</c:formatCode>
                <c:ptCount val="10"/>
                <c:pt idx="0">
                  <c:v>4.225352112676056</c:v>
                </c:pt>
                <c:pt idx="1">
                  <c:v>4</c:v>
                </c:pt>
                <c:pt idx="7">
                  <c:v>4.3478260869565215</c:v>
                </c:pt>
              </c:numCache>
            </c:numRef>
          </c:val>
        </c:ser>
        <c:ser>
          <c:idx val="1"/>
          <c:order val="1"/>
          <c:tx>
            <c:strRef>
              <c:f>система!$B$165</c:f>
              <c:strCache>
                <c:ptCount val="1"/>
                <c:pt idx="0">
                  <c:v>2</c:v>
                </c:pt>
              </c:strCache>
            </c:strRef>
          </c:tx>
          <c:invertIfNegative val="0"/>
          <c:cat>
            <c:multiLvlStrRef>
              <c:f>система!$C$162:$L$163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система!$C$165:$L$165</c:f>
              <c:numCache>
                <c:formatCode>0</c:formatCode>
                <c:ptCount val="10"/>
                <c:pt idx="0">
                  <c:v>3.5211267605633805</c:v>
                </c:pt>
                <c:pt idx="1">
                  <c:v>4</c:v>
                </c:pt>
                <c:pt idx="5">
                  <c:v>3.0303030303030303</c:v>
                </c:pt>
                <c:pt idx="8">
                  <c:v>2</c:v>
                </c:pt>
              </c:numCache>
            </c:numRef>
          </c:val>
        </c:ser>
        <c:ser>
          <c:idx val="2"/>
          <c:order val="2"/>
          <c:tx>
            <c:strRef>
              <c:f>система!$B$166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cat>
            <c:multiLvlStrRef>
              <c:f>система!$C$162:$L$163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система!$C$166:$L$166</c:f>
              <c:numCache>
                <c:formatCode>0</c:formatCode>
                <c:ptCount val="10"/>
                <c:pt idx="0">
                  <c:v>16.197183098591552</c:v>
                </c:pt>
                <c:pt idx="1">
                  <c:v>18</c:v>
                </c:pt>
                <c:pt idx="3">
                  <c:v>4.6511627906976747</c:v>
                </c:pt>
                <c:pt idx="5">
                  <c:v>3.0303030303030303</c:v>
                </c:pt>
                <c:pt idx="6">
                  <c:v>6.8181818181818175</c:v>
                </c:pt>
                <c:pt idx="7">
                  <c:v>4.3478260869565215</c:v>
                </c:pt>
                <c:pt idx="8">
                  <c:v>4</c:v>
                </c:pt>
                <c:pt idx="9">
                  <c:v>2.9850746268656714</c:v>
                </c:pt>
              </c:numCache>
            </c:numRef>
          </c:val>
        </c:ser>
        <c:ser>
          <c:idx val="3"/>
          <c:order val="3"/>
          <c:tx>
            <c:strRef>
              <c:f>система!$B$167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cat>
            <c:multiLvlStrRef>
              <c:f>система!$C$162:$L$163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система!$C$167:$L$167</c:f>
              <c:numCache>
                <c:formatCode>0</c:formatCode>
                <c:ptCount val="10"/>
                <c:pt idx="0">
                  <c:v>32.394366197183103</c:v>
                </c:pt>
                <c:pt idx="1">
                  <c:v>26.8</c:v>
                </c:pt>
                <c:pt idx="2">
                  <c:v>41.666666666666671</c:v>
                </c:pt>
                <c:pt idx="3">
                  <c:v>32.558139534883722</c:v>
                </c:pt>
                <c:pt idx="4">
                  <c:v>34.375</c:v>
                </c:pt>
                <c:pt idx="5">
                  <c:v>18.181818181818183</c:v>
                </c:pt>
                <c:pt idx="6">
                  <c:v>29.545454545454547</c:v>
                </c:pt>
                <c:pt idx="7">
                  <c:v>30.434782608695656</c:v>
                </c:pt>
                <c:pt idx="8">
                  <c:v>14.000000000000002</c:v>
                </c:pt>
                <c:pt idx="9">
                  <c:v>11.940298507462686</c:v>
                </c:pt>
              </c:numCache>
            </c:numRef>
          </c:val>
        </c:ser>
        <c:ser>
          <c:idx val="4"/>
          <c:order val="4"/>
          <c:tx>
            <c:strRef>
              <c:f>система!$B$168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cat>
            <c:multiLvlStrRef>
              <c:f>система!$C$162:$L$163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система!$C$168:$L$168</c:f>
              <c:numCache>
                <c:formatCode>0</c:formatCode>
                <c:ptCount val="10"/>
                <c:pt idx="0">
                  <c:v>42.25352112676056</c:v>
                </c:pt>
                <c:pt idx="1">
                  <c:v>45.6</c:v>
                </c:pt>
                <c:pt idx="2">
                  <c:v>58.333333333333336</c:v>
                </c:pt>
                <c:pt idx="3">
                  <c:v>62.790697674418603</c:v>
                </c:pt>
                <c:pt idx="4">
                  <c:v>65.625</c:v>
                </c:pt>
                <c:pt idx="5">
                  <c:v>75.757575757575751</c:v>
                </c:pt>
                <c:pt idx="6">
                  <c:v>63.636363636363633</c:v>
                </c:pt>
                <c:pt idx="7">
                  <c:v>60.869565217391312</c:v>
                </c:pt>
                <c:pt idx="8">
                  <c:v>78</c:v>
                </c:pt>
                <c:pt idx="9">
                  <c:v>85.074626865671647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61090432"/>
        <c:axId val="61096320"/>
      </c:barChart>
      <c:catAx>
        <c:axId val="61090432"/>
        <c:scaling>
          <c:orientation val="minMax"/>
        </c:scaling>
        <c:delete val="0"/>
        <c:axPos val="b"/>
        <c:majorTickMark val="none"/>
        <c:minorTickMark val="none"/>
        <c:tickLblPos val="nextTo"/>
        <c:crossAx val="61096320"/>
        <c:crosses val="autoZero"/>
        <c:auto val="1"/>
        <c:lblAlgn val="ctr"/>
        <c:lblOffset val="100"/>
        <c:noMultiLvlLbl val="0"/>
      </c:catAx>
      <c:valAx>
        <c:axId val="61096320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610904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система!$B$3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система!$C$1:$L$2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система!$C$3:$L$3</c:f>
              <c:numCache>
                <c:formatCode>0</c:formatCode>
                <c:ptCount val="10"/>
                <c:pt idx="0">
                  <c:v>73.239436619718319</c:v>
                </c:pt>
                <c:pt idx="1">
                  <c:v>82.399999999999991</c:v>
                </c:pt>
                <c:pt idx="2">
                  <c:v>80.555555555555557</c:v>
                </c:pt>
                <c:pt idx="3">
                  <c:v>86.04651162790698</c:v>
                </c:pt>
                <c:pt idx="4">
                  <c:v>68.75</c:v>
                </c:pt>
                <c:pt idx="5">
                  <c:v>78.787878787878782</c:v>
                </c:pt>
                <c:pt idx="6">
                  <c:v>59.090909090909093</c:v>
                </c:pt>
                <c:pt idx="7">
                  <c:v>78.260869565217391</c:v>
                </c:pt>
                <c:pt idx="8">
                  <c:v>82</c:v>
                </c:pt>
                <c:pt idx="9">
                  <c:v>82.089552238805979</c:v>
                </c:pt>
              </c:numCache>
            </c:numRef>
          </c:val>
        </c:ser>
        <c:ser>
          <c:idx val="1"/>
          <c:order val="1"/>
          <c:tx>
            <c:strRef>
              <c:f>система!$B$4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система!$C$1:$L$2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система!$C$4:$L$4</c:f>
              <c:numCache>
                <c:formatCode>0</c:formatCode>
                <c:ptCount val="10"/>
                <c:pt idx="0">
                  <c:v>21.12676056338028</c:v>
                </c:pt>
                <c:pt idx="1">
                  <c:v>14.399999999999999</c:v>
                </c:pt>
                <c:pt idx="2">
                  <c:v>19.444444444444446</c:v>
                </c:pt>
                <c:pt idx="3">
                  <c:v>11.627906976744185</c:v>
                </c:pt>
                <c:pt idx="4">
                  <c:v>21.875</c:v>
                </c:pt>
                <c:pt idx="5">
                  <c:v>15.151515151515152</c:v>
                </c:pt>
                <c:pt idx="6">
                  <c:v>36.363636363636367</c:v>
                </c:pt>
                <c:pt idx="7">
                  <c:v>21.739130434782609</c:v>
                </c:pt>
                <c:pt idx="8">
                  <c:v>16</c:v>
                </c:pt>
                <c:pt idx="9">
                  <c:v>14.925373134328357</c:v>
                </c:pt>
              </c:numCache>
            </c:numRef>
          </c:val>
        </c:ser>
        <c:ser>
          <c:idx val="2"/>
          <c:order val="2"/>
          <c:tx>
            <c:strRef>
              <c:f>система!$B$5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система!$C$1:$L$2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система!$C$5:$L$5</c:f>
              <c:numCache>
                <c:formatCode>0</c:formatCode>
                <c:ptCount val="10"/>
                <c:pt idx="0">
                  <c:v>5.6338028169014089</c:v>
                </c:pt>
                <c:pt idx="1">
                  <c:v>2.8000000000000003</c:v>
                </c:pt>
                <c:pt idx="3">
                  <c:v>2.3255813953488373</c:v>
                </c:pt>
                <c:pt idx="4">
                  <c:v>9.375</c:v>
                </c:pt>
                <c:pt idx="5">
                  <c:v>6.0606060606060606</c:v>
                </c:pt>
                <c:pt idx="6">
                  <c:v>2.2727272727272729</c:v>
                </c:pt>
                <c:pt idx="8">
                  <c:v>2</c:v>
                </c:pt>
                <c:pt idx="9">
                  <c:v>2.9850746268656714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58990976"/>
        <c:axId val="58992512"/>
        <c:axId val="0"/>
      </c:bar3DChart>
      <c:catAx>
        <c:axId val="58990976"/>
        <c:scaling>
          <c:orientation val="minMax"/>
        </c:scaling>
        <c:delete val="0"/>
        <c:axPos val="b"/>
        <c:majorTickMark val="none"/>
        <c:minorTickMark val="none"/>
        <c:tickLblPos val="nextTo"/>
        <c:crossAx val="58992512"/>
        <c:crosses val="autoZero"/>
        <c:auto val="1"/>
        <c:lblAlgn val="ctr"/>
        <c:lblOffset val="100"/>
        <c:noMultiLvlLbl val="0"/>
      </c:catAx>
      <c:valAx>
        <c:axId val="5899251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589909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система!$B$172</c:f>
              <c:strCache>
                <c:ptCount val="1"/>
                <c:pt idx="0">
                  <c:v>1</c:v>
                </c:pt>
              </c:strCache>
            </c:strRef>
          </c:tx>
          <c:invertIfNegative val="0"/>
          <c:cat>
            <c:multiLvlStrRef>
              <c:f>система!$C$170:$H$171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система!$C$172:$H$172</c:f>
              <c:numCache>
                <c:formatCode>General</c:formatCode>
                <c:ptCount val="6"/>
              </c:numCache>
            </c:numRef>
          </c:val>
        </c:ser>
        <c:ser>
          <c:idx val="1"/>
          <c:order val="1"/>
          <c:tx>
            <c:strRef>
              <c:f>система!$B$173</c:f>
              <c:strCache>
                <c:ptCount val="1"/>
                <c:pt idx="0">
                  <c:v>2</c:v>
                </c:pt>
              </c:strCache>
            </c:strRef>
          </c:tx>
          <c:invertIfNegative val="0"/>
          <c:cat>
            <c:multiLvlStrRef>
              <c:f>система!$C$170:$H$171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система!$C$173:$H$173</c:f>
              <c:numCache>
                <c:formatCode>General</c:formatCode>
                <c:ptCount val="6"/>
                <c:pt idx="0" formatCode="0">
                  <c:v>2</c:v>
                </c:pt>
              </c:numCache>
            </c:numRef>
          </c:val>
        </c:ser>
        <c:ser>
          <c:idx val="2"/>
          <c:order val="2"/>
          <c:tx>
            <c:strRef>
              <c:f>система!$B$174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cat>
            <c:multiLvlStrRef>
              <c:f>система!$C$170:$H$171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система!$C$174:$H$174</c:f>
              <c:numCache>
                <c:formatCode>0</c:formatCode>
                <c:ptCount val="6"/>
                <c:pt idx="0">
                  <c:v>4</c:v>
                </c:pt>
                <c:pt idx="1">
                  <c:v>2.9850746268656714</c:v>
                </c:pt>
                <c:pt idx="3">
                  <c:v>5.2631578947368416</c:v>
                </c:pt>
                <c:pt idx="4">
                  <c:v>12.5</c:v>
                </c:pt>
              </c:numCache>
            </c:numRef>
          </c:val>
        </c:ser>
        <c:ser>
          <c:idx val="3"/>
          <c:order val="3"/>
          <c:tx>
            <c:strRef>
              <c:f>система!$B$175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cat>
            <c:multiLvlStrRef>
              <c:f>система!$C$170:$H$171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система!$C$175:$H$175</c:f>
              <c:numCache>
                <c:formatCode>0</c:formatCode>
                <c:ptCount val="6"/>
                <c:pt idx="0">
                  <c:v>14.000000000000002</c:v>
                </c:pt>
                <c:pt idx="1">
                  <c:v>11.940298507462686</c:v>
                </c:pt>
                <c:pt idx="2">
                  <c:v>13.333333333333334</c:v>
                </c:pt>
                <c:pt idx="3">
                  <c:v>15.789473684210526</c:v>
                </c:pt>
                <c:pt idx="4">
                  <c:v>18.75</c:v>
                </c:pt>
                <c:pt idx="5">
                  <c:v>10.344827586206897</c:v>
                </c:pt>
              </c:numCache>
            </c:numRef>
          </c:val>
        </c:ser>
        <c:ser>
          <c:idx val="4"/>
          <c:order val="4"/>
          <c:tx>
            <c:strRef>
              <c:f>система!$B$176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cat>
            <c:multiLvlStrRef>
              <c:f>система!$C$170:$H$171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система!$C$176:$H$176</c:f>
              <c:numCache>
                <c:formatCode>0</c:formatCode>
                <c:ptCount val="6"/>
                <c:pt idx="0">
                  <c:v>78</c:v>
                </c:pt>
                <c:pt idx="1">
                  <c:v>85.074626865671647</c:v>
                </c:pt>
                <c:pt idx="2">
                  <c:v>86.666666666666671</c:v>
                </c:pt>
                <c:pt idx="3">
                  <c:v>78.94736842105263</c:v>
                </c:pt>
                <c:pt idx="4">
                  <c:v>68.75</c:v>
                </c:pt>
                <c:pt idx="5">
                  <c:v>89.65517241379311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61138048"/>
        <c:axId val="61139584"/>
      </c:barChart>
      <c:catAx>
        <c:axId val="61138048"/>
        <c:scaling>
          <c:orientation val="minMax"/>
        </c:scaling>
        <c:delete val="0"/>
        <c:axPos val="b"/>
        <c:majorTickMark val="none"/>
        <c:minorTickMark val="none"/>
        <c:tickLblPos val="nextTo"/>
        <c:crossAx val="61139584"/>
        <c:crosses val="autoZero"/>
        <c:auto val="1"/>
        <c:lblAlgn val="ctr"/>
        <c:lblOffset val="100"/>
        <c:noMultiLvlLbl val="0"/>
      </c:catAx>
      <c:valAx>
        <c:axId val="611395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11380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система!$B$180</c:f>
              <c:strCache>
                <c:ptCount val="1"/>
                <c:pt idx="0">
                  <c:v>1</c:v>
                </c:pt>
              </c:strCache>
            </c:strRef>
          </c:tx>
          <c:invertIfNegative val="0"/>
          <c:cat>
            <c:multiLvlStrRef>
              <c:f>система!$C$178:$F$179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система!$C$180:$F$180</c:f>
              <c:numCache>
                <c:formatCode>General</c:formatCode>
                <c:ptCount val="4"/>
              </c:numCache>
            </c:numRef>
          </c:val>
        </c:ser>
        <c:ser>
          <c:idx val="1"/>
          <c:order val="1"/>
          <c:tx>
            <c:strRef>
              <c:f>система!$B$181</c:f>
              <c:strCache>
                <c:ptCount val="1"/>
                <c:pt idx="0">
                  <c:v>2</c:v>
                </c:pt>
              </c:strCache>
            </c:strRef>
          </c:tx>
          <c:invertIfNegative val="0"/>
          <c:cat>
            <c:multiLvlStrRef>
              <c:f>система!$C$178:$F$179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система!$C$181:$F$181</c:f>
              <c:numCache>
                <c:formatCode>0</c:formatCode>
                <c:ptCount val="4"/>
                <c:pt idx="1">
                  <c:v>1.4705882352941175</c:v>
                </c:pt>
                <c:pt idx="2">
                  <c:v>1.1764705882352942</c:v>
                </c:pt>
              </c:numCache>
            </c:numRef>
          </c:val>
        </c:ser>
        <c:ser>
          <c:idx val="2"/>
          <c:order val="2"/>
          <c:tx>
            <c:strRef>
              <c:f>система!$B$182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cat>
            <c:multiLvlStrRef>
              <c:f>система!$C$178:$F$179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система!$C$182:$F$182</c:f>
              <c:numCache>
                <c:formatCode>0</c:formatCode>
                <c:ptCount val="4"/>
                <c:pt idx="0">
                  <c:v>1.6129032258064515</c:v>
                </c:pt>
                <c:pt idx="1">
                  <c:v>5.8823529411764701</c:v>
                </c:pt>
                <c:pt idx="2">
                  <c:v>4.7058823529411766</c:v>
                </c:pt>
                <c:pt idx="3">
                  <c:v>4.395604395604396</c:v>
                </c:pt>
              </c:numCache>
            </c:numRef>
          </c:val>
        </c:ser>
        <c:ser>
          <c:idx val="3"/>
          <c:order val="3"/>
          <c:tx>
            <c:strRef>
              <c:f>система!$B$183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cat>
            <c:multiLvlStrRef>
              <c:f>система!$C$178:$F$179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система!$C$183:$F$183</c:f>
              <c:numCache>
                <c:formatCode>0</c:formatCode>
                <c:ptCount val="4"/>
                <c:pt idx="0">
                  <c:v>11.29032258064516</c:v>
                </c:pt>
                <c:pt idx="1">
                  <c:v>11.76470588235294</c:v>
                </c:pt>
                <c:pt idx="2">
                  <c:v>31.764705882352938</c:v>
                </c:pt>
                <c:pt idx="3">
                  <c:v>29.670329670329672</c:v>
                </c:pt>
              </c:numCache>
            </c:numRef>
          </c:val>
        </c:ser>
        <c:ser>
          <c:idx val="4"/>
          <c:order val="4"/>
          <c:tx>
            <c:strRef>
              <c:f>система!$B$184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cat>
            <c:multiLvlStrRef>
              <c:f>система!$C$178:$F$179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система!$C$184:$F$184</c:f>
              <c:numCache>
                <c:formatCode>0</c:formatCode>
                <c:ptCount val="4"/>
                <c:pt idx="0">
                  <c:v>83.870967741935488</c:v>
                </c:pt>
                <c:pt idx="1">
                  <c:v>79.411764705882348</c:v>
                </c:pt>
                <c:pt idx="2">
                  <c:v>60</c:v>
                </c:pt>
                <c:pt idx="3">
                  <c:v>64.835164835164832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60738944"/>
        <c:axId val="60744832"/>
      </c:barChart>
      <c:catAx>
        <c:axId val="60738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60744832"/>
        <c:crosses val="autoZero"/>
        <c:auto val="1"/>
        <c:lblAlgn val="ctr"/>
        <c:lblOffset val="100"/>
        <c:noMultiLvlLbl val="0"/>
      </c:catAx>
      <c:valAx>
        <c:axId val="6074483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0738944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20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'Оценка качества школьного питан'!$S$1554:$S$1559</c:f>
              <c:strCache>
                <c:ptCount val="6"/>
                <c:pt idx="0">
                  <c:v>Сайт</c:v>
                </c:pt>
                <c:pt idx="1">
                  <c:v>Стенд</c:v>
                </c:pt>
                <c:pt idx="2">
                  <c:v>Родительский чат</c:v>
                </c:pt>
                <c:pt idx="3">
                  <c:v>Рассылка</c:v>
                </c:pt>
                <c:pt idx="4">
                  <c:v>Электронная школа</c:v>
                </c:pt>
                <c:pt idx="5">
                  <c:v>От ребенка</c:v>
                </c:pt>
              </c:strCache>
            </c:strRef>
          </c:cat>
          <c:val>
            <c:numRef>
              <c:f>'Оценка качества школьного питан'!$T$1554:$T$1559</c:f>
              <c:numCache>
                <c:formatCode>0</c:formatCode>
                <c:ptCount val="6"/>
                <c:pt idx="0">
                  <c:v>52.35332043842682</c:v>
                </c:pt>
                <c:pt idx="1">
                  <c:v>34.300451321727913</c:v>
                </c:pt>
                <c:pt idx="2">
                  <c:v>43.262411347517734</c:v>
                </c:pt>
                <c:pt idx="3">
                  <c:v>11.605415860735009</c:v>
                </c:pt>
                <c:pt idx="4">
                  <c:v>1.3539651837524178</c:v>
                </c:pt>
                <c:pt idx="5">
                  <c:v>4.4487427466150873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система!$B$189</c:f>
              <c:strCache>
                <c:ptCount val="1"/>
                <c:pt idx="0">
                  <c:v>Сайт</c:v>
                </c:pt>
              </c:strCache>
            </c:strRef>
          </c:tx>
          <c:invertIfNegative val="0"/>
          <c:cat>
            <c:multiLvlStrRef>
              <c:f>система!$C$187:$L$188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система!$C$189:$L$189</c:f>
              <c:numCache>
                <c:formatCode>0</c:formatCode>
                <c:ptCount val="10"/>
                <c:pt idx="0">
                  <c:v>54.225352112676063</c:v>
                </c:pt>
                <c:pt idx="1">
                  <c:v>50</c:v>
                </c:pt>
                <c:pt idx="2">
                  <c:v>41.666666666666671</c:v>
                </c:pt>
                <c:pt idx="3">
                  <c:v>53.488372093023251</c:v>
                </c:pt>
                <c:pt idx="4">
                  <c:v>43.75</c:v>
                </c:pt>
                <c:pt idx="5">
                  <c:v>45.454545454545453</c:v>
                </c:pt>
                <c:pt idx="6">
                  <c:v>36.363636363636367</c:v>
                </c:pt>
                <c:pt idx="7">
                  <c:v>43.478260869565219</c:v>
                </c:pt>
                <c:pt idx="8">
                  <c:v>48</c:v>
                </c:pt>
                <c:pt idx="9">
                  <c:v>62.68656716417911</c:v>
                </c:pt>
              </c:numCache>
            </c:numRef>
          </c:val>
        </c:ser>
        <c:ser>
          <c:idx val="1"/>
          <c:order val="1"/>
          <c:tx>
            <c:strRef>
              <c:f>система!$B$190</c:f>
              <c:strCache>
                <c:ptCount val="1"/>
                <c:pt idx="0">
                  <c:v>Стенд</c:v>
                </c:pt>
              </c:strCache>
            </c:strRef>
          </c:tx>
          <c:invertIfNegative val="0"/>
          <c:cat>
            <c:multiLvlStrRef>
              <c:f>система!$C$187:$L$188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система!$C$190:$L$190</c:f>
              <c:numCache>
                <c:formatCode>0</c:formatCode>
                <c:ptCount val="10"/>
                <c:pt idx="0">
                  <c:v>34.507042253521128</c:v>
                </c:pt>
                <c:pt idx="1">
                  <c:v>16.8</c:v>
                </c:pt>
                <c:pt idx="2">
                  <c:v>94.444444444444443</c:v>
                </c:pt>
                <c:pt idx="3">
                  <c:v>46.511627906976742</c:v>
                </c:pt>
                <c:pt idx="4">
                  <c:v>53.125</c:v>
                </c:pt>
                <c:pt idx="5">
                  <c:v>24.242424242424242</c:v>
                </c:pt>
                <c:pt idx="6">
                  <c:v>56.81818181818182</c:v>
                </c:pt>
                <c:pt idx="7">
                  <c:v>21.739130434782609</c:v>
                </c:pt>
                <c:pt idx="8">
                  <c:v>42</c:v>
                </c:pt>
                <c:pt idx="9">
                  <c:v>29.850746268656714</c:v>
                </c:pt>
              </c:numCache>
            </c:numRef>
          </c:val>
        </c:ser>
        <c:ser>
          <c:idx val="2"/>
          <c:order val="2"/>
          <c:tx>
            <c:strRef>
              <c:f>система!$B$191</c:f>
              <c:strCache>
                <c:ptCount val="1"/>
                <c:pt idx="0">
                  <c:v>Родительский чат</c:v>
                </c:pt>
              </c:strCache>
            </c:strRef>
          </c:tx>
          <c:invertIfNegative val="0"/>
          <c:cat>
            <c:multiLvlStrRef>
              <c:f>система!$C$187:$L$188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система!$C$191:$L$191</c:f>
              <c:numCache>
                <c:formatCode>0</c:formatCode>
                <c:ptCount val="10"/>
                <c:pt idx="0">
                  <c:v>25.352112676056336</c:v>
                </c:pt>
                <c:pt idx="1">
                  <c:v>32.800000000000004</c:v>
                </c:pt>
                <c:pt idx="2">
                  <c:v>44.444444444444443</c:v>
                </c:pt>
                <c:pt idx="3">
                  <c:v>72.093023255813947</c:v>
                </c:pt>
                <c:pt idx="4">
                  <c:v>40.625</c:v>
                </c:pt>
                <c:pt idx="5">
                  <c:v>63.636363636363633</c:v>
                </c:pt>
                <c:pt idx="6">
                  <c:v>31.818181818181817</c:v>
                </c:pt>
                <c:pt idx="7">
                  <c:v>69.565217391304344</c:v>
                </c:pt>
                <c:pt idx="8">
                  <c:v>50</c:v>
                </c:pt>
                <c:pt idx="9">
                  <c:v>44.776119402985074</c:v>
                </c:pt>
              </c:numCache>
            </c:numRef>
          </c:val>
        </c:ser>
        <c:ser>
          <c:idx val="3"/>
          <c:order val="3"/>
          <c:tx>
            <c:strRef>
              <c:f>система!$B$192</c:f>
              <c:strCache>
                <c:ptCount val="1"/>
                <c:pt idx="0">
                  <c:v>Рассылка</c:v>
                </c:pt>
              </c:strCache>
            </c:strRef>
          </c:tx>
          <c:invertIfNegative val="0"/>
          <c:cat>
            <c:multiLvlStrRef>
              <c:f>система!$C$187:$L$188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система!$C$192:$L$192</c:f>
              <c:numCache>
                <c:formatCode>0</c:formatCode>
                <c:ptCount val="10"/>
                <c:pt idx="0">
                  <c:v>4.225352112676056</c:v>
                </c:pt>
                <c:pt idx="1">
                  <c:v>3.2</c:v>
                </c:pt>
                <c:pt idx="2">
                  <c:v>30.555555555555557</c:v>
                </c:pt>
                <c:pt idx="3">
                  <c:v>37.209302325581397</c:v>
                </c:pt>
                <c:pt idx="4">
                  <c:v>3.125</c:v>
                </c:pt>
                <c:pt idx="5">
                  <c:v>3.0303030303030303</c:v>
                </c:pt>
                <c:pt idx="6">
                  <c:v>9.0909090909090917</c:v>
                </c:pt>
                <c:pt idx="7">
                  <c:v>13.043478260869565</c:v>
                </c:pt>
                <c:pt idx="8">
                  <c:v>18</c:v>
                </c:pt>
                <c:pt idx="9">
                  <c:v>5.9701492537313428</c:v>
                </c:pt>
              </c:numCache>
            </c:numRef>
          </c:val>
        </c:ser>
        <c:ser>
          <c:idx val="4"/>
          <c:order val="4"/>
          <c:tx>
            <c:strRef>
              <c:f>система!$B$193</c:f>
              <c:strCache>
                <c:ptCount val="1"/>
                <c:pt idx="0">
                  <c:v>Электронная школа</c:v>
                </c:pt>
              </c:strCache>
            </c:strRef>
          </c:tx>
          <c:invertIfNegative val="0"/>
          <c:cat>
            <c:multiLvlStrRef>
              <c:f>система!$C$187:$L$188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система!$C$193:$L$193</c:f>
              <c:numCache>
                <c:formatCode>0</c:formatCode>
                <c:ptCount val="10"/>
                <c:pt idx="0">
                  <c:v>4.225352112676056</c:v>
                </c:pt>
                <c:pt idx="1">
                  <c:v>3.2</c:v>
                </c:pt>
              </c:numCache>
            </c:numRef>
          </c:val>
        </c:ser>
        <c:ser>
          <c:idx val="5"/>
          <c:order val="5"/>
          <c:tx>
            <c:strRef>
              <c:f>система!$B$194</c:f>
              <c:strCache>
                <c:ptCount val="1"/>
                <c:pt idx="0">
                  <c:v>От ребенка</c:v>
                </c:pt>
              </c:strCache>
            </c:strRef>
          </c:tx>
          <c:invertIfNegative val="0"/>
          <c:cat>
            <c:multiLvlStrRef>
              <c:f>система!$C$187:$L$188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система!$C$194:$L$194</c:f>
              <c:numCache>
                <c:formatCode>0</c:formatCode>
                <c:ptCount val="10"/>
                <c:pt idx="0">
                  <c:v>1.4084507042253522</c:v>
                </c:pt>
                <c:pt idx="1">
                  <c:v>10.4</c:v>
                </c:pt>
                <c:pt idx="6">
                  <c:v>2.2727272727272729</c:v>
                </c:pt>
                <c:pt idx="7">
                  <c:v>4.3478260869565215</c:v>
                </c:pt>
                <c:pt idx="8">
                  <c:v>2</c:v>
                </c:pt>
                <c:pt idx="9">
                  <c:v>7.4626865671641784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60869248"/>
        <c:axId val="59978112"/>
      </c:barChart>
      <c:catAx>
        <c:axId val="60869248"/>
        <c:scaling>
          <c:orientation val="minMax"/>
        </c:scaling>
        <c:delete val="0"/>
        <c:axPos val="b"/>
        <c:majorTickMark val="none"/>
        <c:minorTickMark val="none"/>
        <c:tickLblPos val="nextTo"/>
        <c:crossAx val="59978112"/>
        <c:crosses val="autoZero"/>
        <c:auto val="1"/>
        <c:lblAlgn val="ctr"/>
        <c:lblOffset val="100"/>
        <c:noMultiLvlLbl val="0"/>
      </c:catAx>
      <c:valAx>
        <c:axId val="59978112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60869248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200"/>
      </a:pPr>
      <a:endParaRPr lang="ru-RU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'Оценка качества школьного питан'!$S$1554:$S$1559</c:f>
              <c:strCache>
                <c:ptCount val="6"/>
                <c:pt idx="0">
                  <c:v>Сайт</c:v>
                </c:pt>
                <c:pt idx="1">
                  <c:v>Стенд</c:v>
                </c:pt>
                <c:pt idx="2">
                  <c:v>Родительский чат</c:v>
                </c:pt>
                <c:pt idx="3">
                  <c:v>Рассылка</c:v>
                </c:pt>
                <c:pt idx="4">
                  <c:v>Электронная школа</c:v>
                </c:pt>
                <c:pt idx="5">
                  <c:v>От ребенка</c:v>
                </c:pt>
              </c:strCache>
            </c:strRef>
          </c:cat>
          <c:val>
            <c:numRef>
              <c:f>'Оценка качества школьного питан'!$T$1554:$T$1559</c:f>
              <c:numCache>
                <c:formatCode>0</c:formatCode>
                <c:ptCount val="6"/>
                <c:pt idx="0">
                  <c:v>52.35332043842682</c:v>
                </c:pt>
                <c:pt idx="1">
                  <c:v>34.300451321727913</c:v>
                </c:pt>
                <c:pt idx="2">
                  <c:v>43.262411347517734</c:v>
                </c:pt>
                <c:pt idx="3">
                  <c:v>11.605415860735009</c:v>
                </c:pt>
                <c:pt idx="4">
                  <c:v>1.3539651837524178</c:v>
                </c:pt>
                <c:pt idx="5">
                  <c:v>4.4487427466150873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система!$B$198</c:f>
              <c:strCache>
                <c:ptCount val="1"/>
                <c:pt idx="0">
                  <c:v>Сайт</c:v>
                </c:pt>
              </c:strCache>
            </c:strRef>
          </c:tx>
          <c:invertIfNegative val="0"/>
          <c:cat>
            <c:multiLvlStrRef>
              <c:f>система!$C$196:$H$197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система!$C$198:$H$198</c:f>
              <c:numCache>
                <c:formatCode>0</c:formatCode>
                <c:ptCount val="6"/>
                <c:pt idx="0">
                  <c:v>48</c:v>
                </c:pt>
                <c:pt idx="1">
                  <c:v>62.68656716417911</c:v>
                </c:pt>
                <c:pt idx="2">
                  <c:v>73.333333333333329</c:v>
                </c:pt>
                <c:pt idx="3">
                  <c:v>78.94736842105263</c:v>
                </c:pt>
                <c:pt idx="4">
                  <c:v>18.75</c:v>
                </c:pt>
                <c:pt idx="5">
                  <c:v>68.965517241379317</c:v>
                </c:pt>
              </c:numCache>
            </c:numRef>
          </c:val>
        </c:ser>
        <c:ser>
          <c:idx val="1"/>
          <c:order val="1"/>
          <c:tx>
            <c:strRef>
              <c:f>система!$B$199</c:f>
              <c:strCache>
                <c:ptCount val="1"/>
                <c:pt idx="0">
                  <c:v>Стенд</c:v>
                </c:pt>
              </c:strCache>
            </c:strRef>
          </c:tx>
          <c:invertIfNegative val="0"/>
          <c:cat>
            <c:multiLvlStrRef>
              <c:f>система!$C$196:$H$197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система!$C$199:$H$199</c:f>
              <c:numCache>
                <c:formatCode>0</c:formatCode>
                <c:ptCount val="6"/>
                <c:pt idx="0">
                  <c:v>42</c:v>
                </c:pt>
                <c:pt idx="1">
                  <c:v>29.850746268656714</c:v>
                </c:pt>
                <c:pt idx="2">
                  <c:v>53.333333333333336</c:v>
                </c:pt>
                <c:pt idx="3">
                  <c:v>42.105263157894733</c:v>
                </c:pt>
                <c:pt idx="4">
                  <c:v>68.75</c:v>
                </c:pt>
                <c:pt idx="5">
                  <c:v>51.724137931034484</c:v>
                </c:pt>
              </c:numCache>
            </c:numRef>
          </c:val>
        </c:ser>
        <c:ser>
          <c:idx val="2"/>
          <c:order val="2"/>
          <c:tx>
            <c:strRef>
              <c:f>система!$B$200</c:f>
              <c:strCache>
                <c:ptCount val="1"/>
                <c:pt idx="0">
                  <c:v>Родительский чат</c:v>
                </c:pt>
              </c:strCache>
            </c:strRef>
          </c:tx>
          <c:invertIfNegative val="0"/>
          <c:cat>
            <c:multiLvlStrRef>
              <c:f>система!$C$196:$H$197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система!$C$200:$H$200</c:f>
              <c:numCache>
                <c:formatCode>0</c:formatCode>
                <c:ptCount val="6"/>
                <c:pt idx="0">
                  <c:v>50</c:v>
                </c:pt>
                <c:pt idx="1">
                  <c:v>44.776119402985074</c:v>
                </c:pt>
                <c:pt idx="2">
                  <c:v>20</c:v>
                </c:pt>
                <c:pt idx="3">
                  <c:v>42.105263157894733</c:v>
                </c:pt>
                <c:pt idx="4">
                  <c:v>25</c:v>
                </c:pt>
                <c:pt idx="5">
                  <c:v>62.068965517241381</c:v>
                </c:pt>
              </c:numCache>
            </c:numRef>
          </c:val>
        </c:ser>
        <c:ser>
          <c:idx val="3"/>
          <c:order val="3"/>
          <c:tx>
            <c:strRef>
              <c:f>система!$B$201</c:f>
              <c:strCache>
                <c:ptCount val="1"/>
                <c:pt idx="0">
                  <c:v>Рассылка</c:v>
                </c:pt>
              </c:strCache>
            </c:strRef>
          </c:tx>
          <c:invertIfNegative val="0"/>
          <c:cat>
            <c:multiLvlStrRef>
              <c:f>система!$C$196:$H$197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система!$C$201:$H$201</c:f>
              <c:numCache>
                <c:formatCode>0</c:formatCode>
                <c:ptCount val="6"/>
                <c:pt idx="0">
                  <c:v>18</c:v>
                </c:pt>
                <c:pt idx="1">
                  <c:v>5.9701492537313428</c:v>
                </c:pt>
                <c:pt idx="2">
                  <c:v>6.666666666666667</c:v>
                </c:pt>
                <c:pt idx="3">
                  <c:v>47.368421052631575</c:v>
                </c:pt>
                <c:pt idx="5">
                  <c:v>24.137931034482758</c:v>
                </c:pt>
              </c:numCache>
            </c:numRef>
          </c:val>
        </c:ser>
        <c:ser>
          <c:idx val="4"/>
          <c:order val="4"/>
          <c:tx>
            <c:strRef>
              <c:f>система!$B$202</c:f>
              <c:strCache>
                <c:ptCount val="1"/>
                <c:pt idx="0">
                  <c:v>Электронная школа</c:v>
                </c:pt>
              </c:strCache>
            </c:strRef>
          </c:tx>
          <c:invertIfNegative val="0"/>
          <c:cat>
            <c:multiLvlStrRef>
              <c:f>система!$C$196:$H$197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система!$C$202:$H$202</c:f>
              <c:numCache>
                <c:formatCode>General</c:formatCode>
                <c:ptCount val="6"/>
                <c:pt idx="0" formatCode="0">
                  <c:v>18</c:v>
                </c:pt>
              </c:numCache>
            </c:numRef>
          </c:val>
        </c:ser>
        <c:ser>
          <c:idx val="5"/>
          <c:order val="5"/>
          <c:tx>
            <c:strRef>
              <c:f>система!$B$203</c:f>
              <c:strCache>
                <c:ptCount val="1"/>
                <c:pt idx="0">
                  <c:v>От ребенка</c:v>
                </c:pt>
              </c:strCache>
            </c:strRef>
          </c:tx>
          <c:invertIfNegative val="0"/>
          <c:cat>
            <c:multiLvlStrRef>
              <c:f>система!$C$196:$H$197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система!$C$203:$H$203</c:f>
              <c:numCache>
                <c:formatCode>0</c:formatCode>
                <c:ptCount val="6"/>
                <c:pt idx="0">
                  <c:v>2</c:v>
                </c:pt>
                <c:pt idx="1">
                  <c:v>7.4626865671641784</c:v>
                </c:pt>
                <c:pt idx="5">
                  <c:v>3.4482758620689653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60913536"/>
        <c:axId val="60915072"/>
      </c:barChart>
      <c:catAx>
        <c:axId val="60913536"/>
        <c:scaling>
          <c:orientation val="minMax"/>
        </c:scaling>
        <c:delete val="0"/>
        <c:axPos val="b"/>
        <c:majorTickMark val="none"/>
        <c:minorTickMark val="none"/>
        <c:tickLblPos val="nextTo"/>
        <c:crossAx val="60915072"/>
        <c:crosses val="autoZero"/>
        <c:auto val="1"/>
        <c:lblAlgn val="ctr"/>
        <c:lblOffset val="100"/>
        <c:noMultiLvlLbl val="0"/>
      </c:catAx>
      <c:valAx>
        <c:axId val="60915072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60913536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200"/>
      </a:pPr>
      <a:endParaRPr lang="ru-RU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'Оценка качества школьного питан'!$S$1554:$S$1559</c:f>
              <c:strCache>
                <c:ptCount val="6"/>
                <c:pt idx="0">
                  <c:v>Сайт</c:v>
                </c:pt>
                <c:pt idx="1">
                  <c:v>Стенд</c:v>
                </c:pt>
                <c:pt idx="2">
                  <c:v>Родительский чат</c:v>
                </c:pt>
                <c:pt idx="3">
                  <c:v>Рассылка</c:v>
                </c:pt>
                <c:pt idx="4">
                  <c:v>Электронная школа</c:v>
                </c:pt>
                <c:pt idx="5">
                  <c:v>От ребенка</c:v>
                </c:pt>
              </c:strCache>
            </c:strRef>
          </c:cat>
          <c:val>
            <c:numRef>
              <c:f>'Оценка качества школьного питан'!$T$1554:$T$1559</c:f>
              <c:numCache>
                <c:formatCode>0</c:formatCode>
                <c:ptCount val="6"/>
                <c:pt idx="0">
                  <c:v>52.35332043842682</c:v>
                </c:pt>
                <c:pt idx="1">
                  <c:v>34.300451321727913</c:v>
                </c:pt>
                <c:pt idx="2">
                  <c:v>43.262411347517734</c:v>
                </c:pt>
                <c:pt idx="3">
                  <c:v>11.605415860735009</c:v>
                </c:pt>
                <c:pt idx="4">
                  <c:v>1.3539651837524178</c:v>
                </c:pt>
                <c:pt idx="5">
                  <c:v>4.4487427466150873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система!$B$207</c:f>
              <c:strCache>
                <c:ptCount val="1"/>
                <c:pt idx="0">
                  <c:v>Сайт</c:v>
                </c:pt>
              </c:strCache>
            </c:strRef>
          </c:tx>
          <c:invertIfNegative val="0"/>
          <c:cat>
            <c:multiLvlStrRef>
              <c:f>система!$C$205:$F$206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система!$C$207:$F$207</c:f>
              <c:numCache>
                <c:formatCode>0</c:formatCode>
                <c:ptCount val="4"/>
                <c:pt idx="0">
                  <c:v>53.225806451612897</c:v>
                </c:pt>
                <c:pt idx="1">
                  <c:v>72.058823529411768</c:v>
                </c:pt>
                <c:pt idx="2">
                  <c:v>64.705882352941174</c:v>
                </c:pt>
                <c:pt idx="3">
                  <c:v>80.219780219780219</c:v>
                </c:pt>
              </c:numCache>
            </c:numRef>
          </c:val>
        </c:ser>
        <c:ser>
          <c:idx val="1"/>
          <c:order val="1"/>
          <c:tx>
            <c:strRef>
              <c:f>система!$B$208</c:f>
              <c:strCache>
                <c:ptCount val="1"/>
                <c:pt idx="0">
                  <c:v>Стенд</c:v>
                </c:pt>
              </c:strCache>
            </c:strRef>
          </c:tx>
          <c:invertIfNegative val="0"/>
          <c:cat>
            <c:multiLvlStrRef>
              <c:f>система!$C$205:$F$206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система!$C$208:$F$208</c:f>
              <c:numCache>
                <c:formatCode>0</c:formatCode>
                <c:ptCount val="4"/>
                <c:pt idx="0">
                  <c:v>40.322580645161288</c:v>
                </c:pt>
                <c:pt idx="1">
                  <c:v>36.764705882352942</c:v>
                </c:pt>
                <c:pt idx="2">
                  <c:v>68.235294117647058</c:v>
                </c:pt>
                <c:pt idx="3">
                  <c:v>40.659340659340657</c:v>
                </c:pt>
              </c:numCache>
            </c:numRef>
          </c:val>
        </c:ser>
        <c:ser>
          <c:idx val="2"/>
          <c:order val="2"/>
          <c:tx>
            <c:strRef>
              <c:f>система!$B$209</c:f>
              <c:strCache>
                <c:ptCount val="1"/>
                <c:pt idx="0">
                  <c:v>Родительский чат</c:v>
                </c:pt>
              </c:strCache>
            </c:strRef>
          </c:tx>
          <c:invertIfNegative val="0"/>
          <c:cat>
            <c:multiLvlStrRef>
              <c:f>система!$C$205:$F$206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система!$C$209:$F$209</c:f>
              <c:numCache>
                <c:formatCode>0</c:formatCode>
                <c:ptCount val="4"/>
                <c:pt idx="0">
                  <c:v>53.225806451612897</c:v>
                </c:pt>
                <c:pt idx="1">
                  <c:v>69.117647058823522</c:v>
                </c:pt>
                <c:pt idx="2">
                  <c:v>76.470588235294116</c:v>
                </c:pt>
                <c:pt idx="3">
                  <c:v>75.824175824175825</c:v>
                </c:pt>
              </c:numCache>
            </c:numRef>
          </c:val>
        </c:ser>
        <c:ser>
          <c:idx val="3"/>
          <c:order val="3"/>
          <c:tx>
            <c:strRef>
              <c:f>система!$B$210</c:f>
              <c:strCache>
                <c:ptCount val="1"/>
                <c:pt idx="0">
                  <c:v>Рассылка</c:v>
                </c:pt>
              </c:strCache>
            </c:strRef>
          </c:tx>
          <c:invertIfNegative val="0"/>
          <c:cat>
            <c:multiLvlStrRef>
              <c:f>система!$C$205:$F$206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система!$C$210:$F$210</c:f>
              <c:numCache>
                <c:formatCode>0</c:formatCode>
                <c:ptCount val="4"/>
                <c:pt idx="0">
                  <c:v>19.35483870967742</c:v>
                </c:pt>
                <c:pt idx="1">
                  <c:v>20.588235294117645</c:v>
                </c:pt>
                <c:pt idx="2">
                  <c:v>14.117647058823529</c:v>
                </c:pt>
                <c:pt idx="3">
                  <c:v>41.758241758241759</c:v>
                </c:pt>
              </c:numCache>
            </c:numRef>
          </c:val>
        </c:ser>
        <c:ser>
          <c:idx val="4"/>
          <c:order val="4"/>
          <c:tx>
            <c:strRef>
              <c:f>система!$B$211</c:f>
              <c:strCache>
                <c:ptCount val="1"/>
                <c:pt idx="0">
                  <c:v>Электронная школа</c:v>
                </c:pt>
              </c:strCache>
            </c:strRef>
          </c:tx>
          <c:invertIfNegative val="0"/>
          <c:cat>
            <c:multiLvlStrRef>
              <c:f>система!$C$205:$F$206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система!$C$211:$F$211</c:f>
              <c:numCache>
                <c:formatCode>General</c:formatCode>
                <c:ptCount val="4"/>
              </c:numCache>
            </c:numRef>
          </c:val>
        </c:ser>
        <c:ser>
          <c:idx val="5"/>
          <c:order val="5"/>
          <c:tx>
            <c:strRef>
              <c:f>система!$B$212</c:f>
              <c:strCache>
                <c:ptCount val="1"/>
                <c:pt idx="0">
                  <c:v>От ребенка</c:v>
                </c:pt>
              </c:strCache>
            </c:strRef>
          </c:tx>
          <c:invertIfNegative val="0"/>
          <c:cat>
            <c:multiLvlStrRef>
              <c:f>система!$C$205:$F$206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система!$C$212:$F$212</c:f>
              <c:numCache>
                <c:formatCode>0</c:formatCode>
                <c:ptCount val="4"/>
                <c:pt idx="0">
                  <c:v>1.6129032258064515</c:v>
                </c:pt>
                <c:pt idx="1">
                  <c:v>8.8235294117647065</c:v>
                </c:pt>
                <c:pt idx="3">
                  <c:v>1.098901098901099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61191296"/>
        <c:axId val="61192832"/>
      </c:barChart>
      <c:catAx>
        <c:axId val="61191296"/>
        <c:scaling>
          <c:orientation val="minMax"/>
        </c:scaling>
        <c:delete val="0"/>
        <c:axPos val="b"/>
        <c:majorTickMark val="none"/>
        <c:minorTickMark val="none"/>
        <c:tickLblPos val="nextTo"/>
        <c:crossAx val="61192832"/>
        <c:crosses val="autoZero"/>
        <c:auto val="1"/>
        <c:lblAlgn val="ctr"/>
        <c:lblOffset val="100"/>
        <c:noMultiLvlLbl val="0"/>
      </c:catAx>
      <c:valAx>
        <c:axId val="61192832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61191296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200"/>
      </a:pPr>
      <a:endParaRPr lang="ru-RU"/>
    </a:p>
  </c:txPr>
  <c:externalData r:id="rId1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dLbl>
              <c:idx val="1"/>
              <c:layout>
                <c:manualLayout>
                  <c:x val="-6.8398840769903768E-2"/>
                  <c:y val="0.1101367016622922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1919990617166253"/>
                  <c:y val="1.1560403697134336E-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'Оценка качества школьного питан'!$W$1554:$W$1556</c:f>
              <c:strCache>
                <c:ptCount val="3"/>
                <c:pt idx="0">
                  <c:v>Да</c:v>
                </c:pt>
                <c:pt idx="1">
                  <c:v>Не всегда</c:v>
                </c:pt>
                <c:pt idx="2">
                  <c:v>Нет</c:v>
                </c:pt>
              </c:strCache>
            </c:strRef>
          </c:cat>
          <c:val>
            <c:numRef>
              <c:f>'Оценка качества школьного питан'!$X$1554:$X$1556</c:f>
              <c:numCache>
                <c:formatCode>0</c:formatCode>
                <c:ptCount val="3"/>
                <c:pt idx="0">
                  <c:v>81.818181818181827</c:v>
                </c:pt>
                <c:pt idx="1">
                  <c:v>12.637008381689233</c:v>
                </c:pt>
                <c:pt idx="2">
                  <c:v>4.3842682140554476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400"/>
      </a:pPr>
      <a:endParaRPr lang="ru-RU"/>
    </a:p>
  </c:txPr>
  <c:externalData r:id="rId1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система!$B$245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система!$C$243:$L$244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система!$C$245:$L$245</c:f>
              <c:numCache>
                <c:formatCode>0</c:formatCode>
                <c:ptCount val="10"/>
                <c:pt idx="0">
                  <c:v>79.577464788732399</c:v>
                </c:pt>
                <c:pt idx="1">
                  <c:v>64.8</c:v>
                </c:pt>
                <c:pt idx="2">
                  <c:v>100</c:v>
                </c:pt>
                <c:pt idx="3">
                  <c:v>97.674418604651152</c:v>
                </c:pt>
                <c:pt idx="4">
                  <c:v>96.875</c:v>
                </c:pt>
                <c:pt idx="5">
                  <c:v>100</c:v>
                </c:pt>
                <c:pt idx="6">
                  <c:v>95.454545454545453</c:v>
                </c:pt>
                <c:pt idx="7">
                  <c:v>86.956521739130437</c:v>
                </c:pt>
                <c:pt idx="8">
                  <c:v>82</c:v>
                </c:pt>
                <c:pt idx="9">
                  <c:v>88.059701492537314</c:v>
                </c:pt>
              </c:numCache>
            </c:numRef>
          </c:val>
        </c:ser>
        <c:ser>
          <c:idx val="1"/>
          <c:order val="1"/>
          <c:tx>
            <c:strRef>
              <c:f>система!$B$246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система!$C$243:$L$244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система!$C$246:$L$246</c:f>
              <c:numCache>
                <c:formatCode>0</c:formatCode>
                <c:ptCount val="10"/>
                <c:pt idx="0">
                  <c:v>12.676056338028168</c:v>
                </c:pt>
                <c:pt idx="1">
                  <c:v>28.4</c:v>
                </c:pt>
                <c:pt idx="3">
                  <c:v>2.3255813953488373</c:v>
                </c:pt>
                <c:pt idx="4">
                  <c:v>3.125</c:v>
                </c:pt>
                <c:pt idx="6">
                  <c:v>4.5454545454545459</c:v>
                </c:pt>
                <c:pt idx="7">
                  <c:v>8.695652173913043</c:v>
                </c:pt>
                <c:pt idx="8">
                  <c:v>14.000000000000002</c:v>
                </c:pt>
                <c:pt idx="9">
                  <c:v>8.9552238805970141</c:v>
                </c:pt>
              </c:numCache>
            </c:numRef>
          </c:val>
        </c:ser>
        <c:ser>
          <c:idx val="2"/>
          <c:order val="2"/>
          <c:tx>
            <c:strRef>
              <c:f>система!$B$247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dLbl>
              <c:idx val="7"/>
              <c:layout>
                <c:manualLayout>
                  <c:x val="-2.5018448643428794E-3"/>
                  <c:y val="-3.2407407407407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0"/>
                  <c:y val="-2.3148148148148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1.000737945737151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система!$C$243:$L$244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система!$C$247:$L$247</c:f>
              <c:numCache>
                <c:formatCode>0</c:formatCode>
                <c:ptCount val="10"/>
                <c:pt idx="0">
                  <c:v>7.7464788732394361</c:v>
                </c:pt>
                <c:pt idx="1">
                  <c:v>6.8000000000000007</c:v>
                </c:pt>
                <c:pt idx="7">
                  <c:v>4.3478260869565215</c:v>
                </c:pt>
                <c:pt idx="8">
                  <c:v>2</c:v>
                </c:pt>
                <c:pt idx="9">
                  <c:v>1.4925373134328357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61219584"/>
        <c:axId val="61221120"/>
        <c:axId val="0"/>
      </c:bar3DChart>
      <c:catAx>
        <c:axId val="61219584"/>
        <c:scaling>
          <c:orientation val="minMax"/>
        </c:scaling>
        <c:delete val="0"/>
        <c:axPos val="b"/>
        <c:majorTickMark val="none"/>
        <c:minorTickMark val="none"/>
        <c:tickLblPos val="nextTo"/>
        <c:crossAx val="61221120"/>
        <c:crosses val="autoZero"/>
        <c:auto val="1"/>
        <c:lblAlgn val="ctr"/>
        <c:lblOffset val="100"/>
        <c:noMultiLvlLbl val="0"/>
      </c:catAx>
      <c:valAx>
        <c:axId val="61221120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612195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система!$B$9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система!$C$7:$H$8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система!$C$9:$H$9</c:f>
              <c:numCache>
                <c:formatCode>0</c:formatCode>
                <c:ptCount val="6"/>
                <c:pt idx="0">
                  <c:v>82</c:v>
                </c:pt>
                <c:pt idx="1">
                  <c:v>82.089552238805979</c:v>
                </c:pt>
                <c:pt idx="2">
                  <c:v>86.666666666666671</c:v>
                </c:pt>
                <c:pt idx="3">
                  <c:v>84.210526315789465</c:v>
                </c:pt>
                <c:pt idx="4">
                  <c:v>75</c:v>
                </c:pt>
                <c:pt idx="5">
                  <c:v>82.758620689655174</c:v>
                </c:pt>
              </c:numCache>
            </c:numRef>
          </c:val>
        </c:ser>
        <c:ser>
          <c:idx val="1"/>
          <c:order val="1"/>
          <c:tx>
            <c:strRef>
              <c:f>система!$B$10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система!$C$7:$H$8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система!$C$10:$H$10</c:f>
              <c:numCache>
                <c:formatCode>0</c:formatCode>
                <c:ptCount val="6"/>
                <c:pt idx="0">
                  <c:v>16</c:v>
                </c:pt>
                <c:pt idx="1">
                  <c:v>14.925373134328357</c:v>
                </c:pt>
                <c:pt idx="2">
                  <c:v>13.333333333333334</c:v>
                </c:pt>
                <c:pt idx="3">
                  <c:v>10.526315789473683</c:v>
                </c:pt>
                <c:pt idx="4">
                  <c:v>18.75</c:v>
                </c:pt>
                <c:pt idx="5">
                  <c:v>13.793103448275861</c:v>
                </c:pt>
              </c:numCache>
            </c:numRef>
          </c:val>
        </c:ser>
        <c:ser>
          <c:idx val="2"/>
          <c:order val="2"/>
          <c:tx>
            <c:strRef>
              <c:f>система!$B$11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система!$C$7:$H$8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система!$C$11:$H$11</c:f>
              <c:numCache>
                <c:formatCode>0</c:formatCode>
                <c:ptCount val="6"/>
                <c:pt idx="0">
                  <c:v>2</c:v>
                </c:pt>
                <c:pt idx="1">
                  <c:v>2.9850746268656714</c:v>
                </c:pt>
                <c:pt idx="4">
                  <c:v>6.25</c:v>
                </c:pt>
                <c:pt idx="5">
                  <c:v>3.4482758620689653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58724736"/>
        <c:axId val="58726272"/>
        <c:axId val="0"/>
      </c:bar3DChart>
      <c:catAx>
        <c:axId val="58724736"/>
        <c:scaling>
          <c:orientation val="minMax"/>
        </c:scaling>
        <c:delete val="0"/>
        <c:axPos val="b"/>
        <c:majorTickMark val="none"/>
        <c:minorTickMark val="none"/>
        <c:tickLblPos val="nextTo"/>
        <c:crossAx val="58726272"/>
        <c:crosses val="autoZero"/>
        <c:auto val="1"/>
        <c:lblAlgn val="ctr"/>
        <c:lblOffset val="100"/>
        <c:noMultiLvlLbl val="0"/>
      </c:catAx>
      <c:valAx>
        <c:axId val="5872627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587247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система!$B$251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система!$C$249:$H$250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система!$C$251:$H$251</c:f>
              <c:numCache>
                <c:formatCode>0</c:formatCode>
                <c:ptCount val="6"/>
                <c:pt idx="0">
                  <c:v>82</c:v>
                </c:pt>
                <c:pt idx="1">
                  <c:v>88.059701492537314</c:v>
                </c:pt>
                <c:pt idx="2">
                  <c:v>100</c:v>
                </c:pt>
                <c:pt idx="3">
                  <c:v>94.73684210526315</c:v>
                </c:pt>
                <c:pt idx="4">
                  <c:v>68.75</c:v>
                </c:pt>
                <c:pt idx="5">
                  <c:v>89.65517241379311</c:v>
                </c:pt>
              </c:numCache>
            </c:numRef>
          </c:val>
        </c:ser>
        <c:ser>
          <c:idx val="1"/>
          <c:order val="1"/>
          <c:tx>
            <c:strRef>
              <c:f>система!$B$252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система!$C$249:$H$250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система!$C$252:$H$252</c:f>
              <c:numCache>
                <c:formatCode>0</c:formatCode>
                <c:ptCount val="6"/>
                <c:pt idx="0">
                  <c:v>14.000000000000002</c:v>
                </c:pt>
                <c:pt idx="1">
                  <c:v>8.9552238805970141</c:v>
                </c:pt>
                <c:pt idx="3">
                  <c:v>5.2631578947368416</c:v>
                </c:pt>
                <c:pt idx="4">
                  <c:v>31.25</c:v>
                </c:pt>
                <c:pt idx="5">
                  <c:v>10.344827586206897</c:v>
                </c:pt>
              </c:numCache>
            </c:numRef>
          </c:val>
        </c:ser>
        <c:ser>
          <c:idx val="2"/>
          <c:order val="2"/>
          <c:tx>
            <c:strRef>
              <c:f>система!$B$253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система!$C$249:$H$250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система!$C$253:$H$253</c:f>
              <c:numCache>
                <c:formatCode>0</c:formatCode>
                <c:ptCount val="6"/>
                <c:pt idx="0">
                  <c:v>2</c:v>
                </c:pt>
                <c:pt idx="1">
                  <c:v>1.4925373134328357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61256448"/>
        <c:axId val="61257984"/>
        <c:axId val="0"/>
      </c:bar3DChart>
      <c:catAx>
        <c:axId val="61256448"/>
        <c:scaling>
          <c:orientation val="minMax"/>
        </c:scaling>
        <c:delete val="0"/>
        <c:axPos val="b"/>
        <c:majorTickMark val="none"/>
        <c:minorTickMark val="none"/>
        <c:tickLblPos val="nextTo"/>
        <c:crossAx val="61257984"/>
        <c:crosses val="autoZero"/>
        <c:auto val="1"/>
        <c:lblAlgn val="ctr"/>
        <c:lblOffset val="100"/>
        <c:noMultiLvlLbl val="0"/>
      </c:catAx>
      <c:valAx>
        <c:axId val="6125798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612564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система!$B$257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система!$C$255:$F$256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система!$C$257:$F$257</c:f>
              <c:numCache>
                <c:formatCode>0</c:formatCode>
                <c:ptCount val="4"/>
                <c:pt idx="0">
                  <c:v>96.774193548387103</c:v>
                </c:pt>
                <c:pt idx="1">
                  <c:v>95.588235294117652</c:v>
                </c:pt>
                <c:pt idx="2">
                  <c:v>89.411764705882362</c:v>
                </c:pt>
                <c:pt idx="3">
                  <c:v>83.516483516483518</c:v>
                </c:pt>
              </c:numCache>
            </c:numRef>
          </c:val>
        </c:ser>
        <c:ser>
          <c:idx val="1"/>
          <c:order val="1"/>
          <c:tx>
            <c:strRef>
              <c:f>система!$B$258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система!$C$255:$F$256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система!$C$258:$F$258</c:f>
              <c:numCache>
                <c:formatCode>0</c:formatCode>
                <c:ptCount val="4"/>
                <c:pt idx="1">
                  <c:v>2.9411764705882351</c:v>
                </c:pt>
                <c:pt idx="2">
                  <c:v>9.4117647058823533</c:v>
                </c:pt>
                <c:pt idx="3">
                  <c:v>12.087912087912088</c:v>
                </c:pt>
              </c:numCache>
            </c:numRef>
          </c:val>
        </c:ser>
        <c:ser>
          <c:idx val="2"/>
          <c:order val="2"/>
          <c:tx>
            <c:strRef>
              <c:f>система!$B$259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система!$C$255:$F$256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система!$C$259:$F$259</c:f>
              <c:numCache>
                <c:formatCode>General</c:formatCode>
                <c:ptCount val="4"/>
                <c:pt idx="0" formatCode="0">
                  <c:v>1.6129032258064515</c:v>
                </c:pt>
                <c:pt idx="3" formatCode="0">
                  <c:v>3.296703296703297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61305600"/>
        <c:axId val="61307136"/>
        <c:axId val="0"/>
      </c:bar3DChart>
      <c:catAx>
        <c:axId val="61305600"/>
        <c:scaling>
          <c:orientation val="minMax"/>
        </c:scaling>
        <c:delete val="0"/>
        <c:axPos val="b"/>
        <c:majorTickMark val="none"/>
        <c:minorTickMark val="none"/>
        <c:tickLblPos val="nextTo"/>
        <c:crossAx val="61307136"/>
        <c:crosses val="autoZero"/>
        <c:auto val="1"/>
        <c:lblAlgn val="ctr"/>
        <c:lblOffset val="100"/>
        <c:noMultiLvlLbl val="0"/>
      </c:catAx>
      <c:valAx>
        <c:axId val="6130713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61305600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'Оценка качества школьного питан'!$AA$1554:$AA$1561</c:f>
              <c:strCache>
                <c:ptCount val="8"/>
                <c:pt idx="0">
                  <c:v>Классные часы</c:v>
                </c:pt>
                <c:pt idx="1">
                  <c:v>Викторины</c:v>
                </c:pt>
                <c:pt idx="2">
                  <c:v>Опросы</c:v>
                </c:pt>
                <c:pt idx="3">
                  <c:v>Конкурсы</c:v>
                </c:pt>
                <c:pt idx="4">
                  <c:v>Чаты и оповещение</c:v>
                </c:pt>
                <c:pt idx="5">
                  <c:v>Родительские собрания</c:v>
                </c:pt>
                <c:pt idx="6">
                  <c:v>Электронная школа</c:v>
                </c:pt>
                <c:pt idx="7">
                  <c:v>Ни в каких</c:v>
                </c:pt>
              </c:strCache>
            </c:strRef>
          </c:cat>
          <c:val>
            <c:numRef>
              <c:f>'Оценка качества школьного питан'!$AB$1554:$AB$1561</c:f>
              <c:numCache>
                <c:formatCode>0</c:formatCode>
                <c:ptCount val="8"/>
                <c:pt idx="0">
                  <c:v>24.371373307543521</c:v>
                </c:pt>
                <c:pt idx="1">
                  <c:v>10.315925209542231</c:v>
                </c:pt>
                <c:pt idx="2">
                  <c:v>14.70019342359768</c:v>
                </c:pt>
                <c:pt idx="3">
                  <c:v>12.76595744680851</c:v>
                </c:pt>
                <c:pt idx="4">
                  <c:v>9.2843326885880089</c:v>
                </c:pt>
                <c:pt idx="5">
                  <c:v>16.634429400386846</c:v>
                </c:pt>
                <c:pt idx="7">
                  <c:v>2.256608639587363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400"/>
      </a:pPr>
      <a:endParaRPr lang="ru-RU"/>
    </a:p>
  </c:txPr>
  <c:externalData r:id="rId1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система!$B$283</c:f>
              <c:strCache>
                <c:ptCount val="1"/>
                <c:pt idx="0">
                  <c:v>Классные часы</c:v>
                </c:pt>
              </c:strCache>
            </c:strRef>
          </c:tx>
          <c:invertIfNegative val="0"/>
          <c:cat>
            <c:multiLvlStrRef>
              <c:f>система!$C$281:$L$282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система!$C$283:$L$283</c:f>
              <c:numCache>
                <c:formatCode>0</c:formatCode>
                <c:ptCount val="10"/>
                <c:pt idx="0">
                  <c:v>28.169014084507044</c:v>
                </c:pt>
                <c:pt idx="1">
                  <c:v>24.8</c:v>
                </c:pt>
                <c:pt idx="2">
                  <c:v>13.888888888888889</c:v>
                </c:pt>
                <c:pt idx="3">
                  <c:v>18.604651162790699</c:v>
                </c:pt>
                <c:pt idx="4">
                  <c:v>31.25</c:v>
                </c:pt>
                <c:pt idx="5">
                  <c:v>30.303030303030305</c:v>
                </c:pt>
                <c:pt idx="6">
                  <c:v>31.818181818181817</c:v>
                </c:pt>
                <c:pt idx="7">
                  <c:v>13.043478260869565</c:v>
                </c:pt>
                <c:pt idx="8">
                  <c:v>36</c:v>
                </c:pt>
                <c:pt idx="9">
                  <c:v>22.388059701492537</c:v>
                </c:pt>
              </c:numCache>
            </c:numRef>
          </c:val>
        </c:ser>
        <c:ser>
          <c:idx val="1"/>
          <c:order val="1"/>
          <c:tx>
            <c:strRef>
              <c:f>система!$B$284</c:f>
              <c:strCache>
                <c:ptCount val="1"/>
                <c:pt idx="0">
                  <c:v>Викторины</c:v>
                </c:pt>
              </c:strCache>
            </c:strRef>
          </c:tx>
          <c:invertIfNegative val="0"/>
          <c:dLbls>
            <c:dLbl>
              <c:idx val="7"/>
              <c:layout>
                <c:manualLayout>
                  <c:x val="-1.2800997021836284E-2"/>
                  <c:y val="-3.20114051343269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система!$C$281:$L$282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система!$C$284:$L$284</c:f>
              <c:numCache>
                <c:formatCode>0</c:formatCode>
                <c:ptCount val="10"/>
                <c:pt idx="0">
                  <c:v>10.56338028169014</c:v>
                </c:pt>
                <c:pt idx="1">
                  <c:v>3.2</c:v>
                </c:pt>
                <c:pt idx="2">
                  <c:v>25</c:v>
                </c:pt>
                <c:pt idx="3">
                  <c:v>2.3255813953488373</c:v>
                </c:pt>
                <c:pt idx="4">
                  <c:v>15.625</c:v>
                </c:pt>
                <c:pt idx="5">
                  <c:v>12.121212121212121</c:v>
                </c:pt>
                <c:pt idx="6">
                  <c:v>25</c:v>
                </c:pt>
                <c:pt idx="7">
                  <c:v>13.043478260869565</c:v>
                </c:pt>
                <c:pt idx="8">
                  <c:v>14.000000000000002</c:v>
                </c:pt>
                <c:pt idx="9">
                  <c:v>7.4626865671641784</c:v>
                </c:pt>
              </c:numCache>
            </c:numRef>
          </c:val>
        </c:ser>
        <c:ser>
          <c:idx val="2"/>
          <c:order val="2"/>
          <c:tx>
            <c:strRef>
              <c:f>система!$B$285</c:f>
              <c:strCache>
                <c:ptCount val="1"/>
                <c:pt idx="0">
                  <c:v>Опросы</c:v>
                </c:pt>
              </c:strCache>
            </c:strRef>
          </c:tx>
          <c:invertIfNegative val="0"/>
          <c:cat>
            <c:multiLvlStrRef>
              <c:f>система!$C$281:$L$282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система!$C$285:$L$285</c:f>
              <c:numCache>
                <c:formatCode>0</c:formatCode>
                <c:ptCount val="10"/>
                <c:pt idx="0">
                  <c:v>19.014084507042252</c:v>
                </c:pt>
                <c:pt idx="1">
                  <c:v>25.2</c:v>
                </c:pt>
                <c:pt idx="2">
                  <c:v>2.7777777777777777</c:v>
                </c:pt>
                <c:pt idx="3">
                  <c:v>2.3255813953488373</c:v>
                </c:pt>
                <c:pt idx="4">
                  <c:v>12.5</c:v>
                </c:pt>
                <c:pt idx="5">
                  <c:v>6.0606060606060606</c:v>
                </c:pt>
                <c:pt idx="6">
                  <c:v>15.909090909090908</c:v>
                </c:pt>
                <c:pt idx="7">
                  <c:v>26.086956521739129</c:v>
                </c:pt>
                <c:pt idx="8">
                  <c:v>12</c:v>
                </c:pt>
                <c:pt idx="9">
                  <c:v>22.388059701492537</c:v>
                </c:pt>
              </c:numCache>
            </c:numRef>
          </c:val>
        </c:ser>
        <c:ser>
          <c:idx val="3"/>
          <c:order val="3"/>
          <c:tx>
            <c:strRef>
              <c:f>система!$B$286</c:f>
              <c:strCache>
                <c:ptCount val="1"/>
                <c:pt idx="0">
                  <c:v>Конкурсы</c:v>
                </c:pt>
              </c:strCache>
            </c:strRef>
          </c:tx>
          <c:invertIfNegative val="0"/>
          <c:dLbls>
            <c:dLbl>
              <c:idx val="6"/>
              <c:layout>
                <c:manualLayout>
                  <c:x val="1.137866401941002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система!$C$281:$L$282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система!$C$286:$L$286</c:f>
              <c:numCache>
                <c:formatCode>0</c:formatCode>
                <c:ptCount val="10"/>
                <c:pt idx="0">
                  <c:v>6.3380281690140841</c:v>
                </c:pt>
                <c:pt idx="1">
                  <c:v>2.4</c:v>
                </c:pt>
                <c:pt idx="2">
                  <c:v>33.333333333333329</c:v>
                </c:pt>
                <c:pt idx="3">
                  <c:v>6.9767441860465116</c:v>
                </c:pt>
                <c:pt idx="4">
                  <c:v>6.25</c:v>
                </c:pt>
                <c:pt idx="6">
                  <c:v>15.909090909090908</c:v>
                </c:pt>
                <c:pt idx="7">
                  <c:v>13.043478260869565</c:v>
                </c:pt>
                <c:pt idx="8">
                  <c:v>12</c:v>
                </c:pt>
                <c:pt idx="9">
                  <c:v>16.417910447761194</c:v>
                </c:pt>
              </c:numCache>
            </c:numRef>
          </c:val>
        </c:ser>
        <c:ser>
          <c:idx val="4"/>
          <c:order val="4"/>
          <c:tx>
            <c:strRef>
              <c:f>система!$B$287</c:f>
              <c:strCache>
                <c:ptCount val="1"/>
                <c:pt idx="0">
                  <c:v>Чаты и оповещение</c:v>
                </c:pt>
              </c:strCache>
            </c:strRef>
          </c:tx>
          <c:invertIfNegative val="0"/>
          <c:cat>
            <c:multiLvlStrRef>
              <c:f>система!$C$281:$L$282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система!$C$287:$L$287</c:f>
              <c:numCache>
                <c:formatCode>0</c:formatCode>
                <c:ptCount val="10"/>
                <c:pt idx="0">
                  <c:v>11.971830985915492</c:v>
                </c:pt>
                <c:pt idx="1">
                  <c:v>8.4</c:v>
                </c:pt>
                <c:pt idx="2">
                  <c:v>25</c:v>
                </c:pt>
                <c:pt idx="3">
                  <c:v>34.883720930232556</c:v>
                </c:pt>
                <c:pt idx="4">
                  <c:v>3.125</c:v>
                </c:pt>
                <c:pt idx="5">
                  <c:v>3.0303030303030303</c:v>
                </c:pt>
                <c:pt idx="6">
                  <c:v>6.8181818181818175</c:v>
                </c:pt>
                <c:pt idx="7">
                  <c:v>8.695652173913043</c:v>
                </c:pt>
                <c:pt idx="8">
                  <c:v>8</c:v>
                </c:pt>
                <c:pt idx="9">
                  <c:v>5.9701492537313428</c:v>
                </c:pt>
              </c:numCache>
            </c:numRef>
          </c:val>
        </c:ser>
        <c:ser>
          <c:idx val="5"/>
          <c:order val="5"/>
          <c:tx>
            <c:strRef>
              <c:f>система!$B$288</c:f>
              <c:strCache>
                <c:ptCount val="1"/>
                <c:pt idx="0">
                  <c:v>Родительские собрания</c:v>
                </c:pt>
              </c:strCache>
            </c:strRef>
          </c:tx>
          <c:invertIfNegative val="0"/>
          <c:dLbls>
            <c:dLbl>
              <c:idx val="3"/>
              <c:layout>
                <c:manualLayout>
                  <c:x val="1.1378664019410029E-2"/>
                  <c:y val="-3.20114051343269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система!$C$281:$L$282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система!$C$288:$L$288</c:f>
              <c:numCache>
                <c:formatCode>0</c:formatCode>
                <c:ptCount val="10"/>
                <c:pt idx="0">
                  <c:v>8.4507042253521121</c:v>
                </c:pt>
                <c:pt idx="1">
                  <c:v>24.8</c:v>
                </c:pt>
                <c:pt idx="3">
                  <c:v>34.883720930232556</c:v>
                </c:pt>
                <c:pt idx="4">
                  <c:v>6.25</c:v>
                </c:pt>
                <c:pt idx="5">
                  <c:v>27.27272727272727</c:v>
                </c:pt>
                <c:pt idx="6">
                  <c:v>4.5454545454545459</c:v>
                </c:pt>
                <c:pt idx="7">
                  <c:v>21.739130434782609</c:v>
                </c:pt>
                <c:pt idx="8">
                  <c:v>2</c:v>
                </c:pt>
                <c:pt idx="9">
                  <c:v>19.402985074626866</c:v>
                </c:pt>
              </c:numCache>
            </c:numRef>
          </c:val>
        </c:ser>
        <c:ser>
          <c:idx val="6"/>
          <c:order val="6"/>
          <c:tx>
            <c:strRef>
              <c:f>система!$B$289</c:f>
              <c:strCache>
                <c:ptCount val="1"/>
                <c:pt idx="0">
                  <c:v>Ни в каких</c:v>
                </c:pt>
              </c:strCache>
            </c:strRef>
          </c:tx>
          <c:invertIfNegative val="0"/>
          <c:cat>
            <c:multiLvlStrRef>
              <c:f>система!$C$281:$L$282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система!$C$289:$L$289</c:f>
              <c:numCache>
                <c:formatCode>0</c:formatCode>
                <c:ptCount val="10"/>
                <c:pt idx="0">
                  <c:v>3.5211267605633805</c:v>
                </c:pt>
                <c:pt idx="1">
                  <c:v>4.3999999999999995</c:v>
                </c:pt>
                <c:pt idx="4">
                  <c:v>3.125</c:v>
                </c:pt>
                <c:pt idx="7">
                  <c:v>4.3478260869565215</c:v>
                </c:pt>
                <c:pt idx="8">
                  <c:v>2</c:v>
                </c:pt>
                <c:pt idx="9">
                  <c:v>2.9850746268656714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61424768"/>
        <c:axId val="61426304"/>
      </c:barChart>
      <c:catAx>
        <c:axId val="61424768"/>
        <c:scaling>
          <c:orientation val="minMax"/>
        </c:scaling>
        <c:delete val="0"/>
        <c:axPos val="b"/>
        <c:majorTickMark val="none"/>
        <c:minorTickMark val="none"/>
        <c:tickLblPos val="nextTo"/>
        <c:crossAx val="61426304"/>
        <c:crosses val="autoZero"/>
        <c:auto val="1"/>
        <c:lblAlgn val="ctr"/>
        <c:lblOffset val="100"/>
        <c:noMultiLvlLbl val="0"/>
      </c:catAx>
      <c:valAx>
        <c:axId val="6142630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6142476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7.3906438711110953E-3"/>
          <c:y val="8.9631934376115358E-2"/>
          <c:w val="0.98379637925535157"/>
          <c:h val="0.14487378936394599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200"/>
      </a:pPr>
      <a:endParaRPr lang="ru-RU"/>
    </a:p>
  </c:txPr>
  <c:externalData r:id="rId1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'Оценка качества школьного питан'!$AA$1554:$AA$1561</c:f>
              <c:strCache>
                <c:ptCount val="8"/>
                <c:pt idx="0">
                  <c:v>Классные часы</c:v>
                </c:pt>
                <c:pt idx="1">
                  <c:v>Викторины</c:v>
                </c:pt>
                <c:pt idx="2">
                  <c:v>Опросы</c:v>
                </c:pt>
                <c:pt idx="3">
                  <c:v>Конкурсы</c:v>
                </c:pt>
                <c:pt idx="4">
                  <c:v>Чаты и оповещение</c:v>
                </c:pt>
                <c:pt idx="5">
                  <c:v>Родительские собрания</c:v>
                </c:pt>
                <c:pt idx="6">
                  <c:v>Электронная школа</c:v>
                </c:pt>
                <c:pt idx="7">
                  <c:v>Ни в каких</c:v>
                </c:pt>
              </c:strCache>
            </c:strRef>
          </c:cat>
          <c:val>
            <c:numRef>
              <c:f>'Оценка качества школьного питан'!$AB$1554:$AB$1561</c:f>
              <c:numCache>
                <c:formatCode>0</c:formatCode>
                <c:ptCount val="8"/>
                <c:pt idx="0">
                  <c:v>24.371373307543521</c:v>
                </c:pt>
                <c:pt idx="1">
                  <c:v>10.315925209542231</c:v>
                </c:pt>
                <c:pt idx="2">
                  <c:v>14.70019342359768</c:v>
                </c:pt>
                <c:pt idx="3">
                  <c:v>12.76595744680851</c:v>
                </c:pt>
                <c:pt idx="4">
                  <c:v>9.2843326885880089</c:v>
                </c:pt>
                <c:pt idx="5">
                  <c:v>16.634429400386846</c:v>
                </c:pt>
                <c:pt idx="7">
                  <c:v>2.256608639587363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400"/>
      </a:pPr>
      <a:endParaRPr lang="ru-RU"/>
    </a:p>
  </c:txPr>
  <c:externalData r:id="rId1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система!$B$292</c:f>
              <c:strCache>
                <c:ptCount val="1"/>
                <c:pt idx="0">
                  <c:v>Классные часы</c:v>
                </c:pt>
              </c:strCache>
            </c:strRef>
          </c:tx>
          <c:invertIfNegative val="0"/>
          <c:cat>
            <c:multiLvlStrRef>
              <c:f>система!$C$290:$H$291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система!$C$292:$H$292</c:f>
              <c:numCache>
                <c:formatCode>0</c:formatCode>
                <c:ptCount val="6"/>
                <c:pt idx="0">
                  <c:v>36</c:v>
                </c:pt>
                <c:pt idx="1">
                  <c:v>22.388059701492537</c:v>
                </c:pt>
                <c:pt idx="2">
                  <c:v>40</c:v>
                </c:pt>
                <c:pt idx="3">
                  <c:v>5.2631578947368416</c:v>
                </c:pt>
                <c:pt idx="4">
                  <c:v>43.75</c:v>
                </c:pt>
                <c:pt idx="5">
                  <c:v>41.379310344827587</c:v>
                </c:pt>
              </c:numCache>
            </c:numRef>
          </c:val>
        </c:ser>
        <c:ser>
          <c:idx val="1"/>
          <c:order val="1"/>
          <c:tx>
            <c:strRef>
              <c:f>система!$B$293</c:f>
              <c:strCache>
                <c:ptCount val="1"/>
                <c:pt idx="0">
                  <c:v>Викторины</c:v>
                </c:pt>
              </c:strCache>
            </c:strRef>
          </c:tx>
          <c:invertIfNegative val="0"/>
          <c:cat>
            <c:multiLvlStrRef>
              <c:f>система!$C$290:$H$291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система!$C$293:$H$293</c:f>
              <c:numCache>
                <c:formatCode>0</c:formatCode>
                <c:ptCount val="6"/>
                <c:pt idx="0">
                  <c:v>14.000000000000002</c:v>
                </c:pt>
                <c:pt idx="1">
                  <c:v>7.4626865671641784</c:v>
                </c:pt>
                <c:pt idx="2">
                  <c:v>20</c:v>
                </c:pt>
                <c:pt idx="3">
                  <c:v>21.052631578947366</c:v>
                </c:pt>
                <c:pt idx="4">
                  <c:v>31.25</c:v>
                </c:pt>
                <c:pt idx="5">
                  <c:v>6.8965517241379306</c:v>
                </c:pt>
              </c:numCache>
            </c:numRef>
          </c:val>
        </c:ser>
        <c:ser>
          <c:idx val="2"/>
          <c:order val="2"/>
          <c:tx>
            <c:strRef>
              <c:f>система!$B$294</c:f>
              <c:strCache>
                <c:ptCount val="1"/>
                <c:pt idx="0">
                  <c:v>Опросы</c:v>
                </c:pt>
              </c:strCache>
            </c:strRef>
          </c:tx>
          <c:invertIfNegative val="0"/>
          <c:cat>
            <c:multiLvlStrRef>
              <c:f>система!$C$290:$H$291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система!$C$294:$H$294</c:f>
              <c:numCache>
                <c:formatCode>0</c:formatCode>
                <c:ptCount val="6"/>
                <c:pt idx="0">
                  <c:v>12</c:v>
                </c:pt>
                <c:pt idx="1">
                  <c:v>22.388059701492537</c:v>
                </c:pt>
                <c:pt idx="5">
                  <c:v>10.344827586206897</c:v>
                </c:pt>
              </c:numCache>
            </c:numRef>
          </c:val>
        </c:ser>
        <c:ser>
          <c:idx val="3"/>
          <c:order val="3"/>
          <c:tx>
            <c:strRef>
              <c:f>система!$B$295</c:f>
              <c:strCache>
                <c:ptCount val="1"/>
                <c:pt idx="0">
                  <c:v>Конкурсы</c:v>
                </c:pt>
              </c:strCache>
            </c:strRef>
          </c:tx>
          <c:invertIfNegative val="0"/>
          <c:cat>
            <c:multiLvlStrRef>
              <c:f>система!$C$290:$H$291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система!$C$295:$H$295</c:f>
              <c:numCache>
                <c:formatCode>0</c:formatCode>
                <c:ptCount val="6"/>
                <c:pt idx="0">
                  <c:v>12</c:v>
                </c:pt>
                <c:pt idx="1">
                  <c:v>16.417910447761194</c:v>
                </c:pt>
                <c:pt idx="2">
                  <c:v>40</c:v>
                </c:pt>
                <c:pt idx="3">
                  <c:v>36.84210526315789</c:v>
                </c:pt>
                <c:pt idx="4">
                  <c:v>12.5</c:v>
                </c:pt>
                <c:pt idx="5">
                  <c:v>13.793103448275861</c:v>
                </c:pt>
              </c:numCache>
            </c:numRef>
          </c:val>
        </c:ser>
        <c:ser>
          <c:idx val="4"/>
          <c:order val="4"/>
          <c:tx>
            <c:strRef>
              <c:f>система!$B$296</c:f>
              <c:strCache>
                <c:ptCount val="1"/>
                <c:pt idx="0">
                  <c:v>Чаты и оповещение</c:v>
                </c:pt>
              </c:strCache>
            </c:strRef>
          </c:tx>
          <c:invertIfNegative val="0"/>
          <c:cat>
            <c:multiLvlStrRef>
              <c:f>система!$C$290:$H$291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система!$C$296:$H$296</c:f>
              <c:numCache>
                <c:formatCode>0</c:formatCode>
                <c:ptCount val="6"/>
                <c:pt idx="0">
                  <c:v>8</c:v>
                </c:pt>
                <c:pt idx="1">
                  <c:v>5.9701492537313428</c:v>
                </c:pt>
                <c:pt idx="3">
                  <c:v>10.526315789473683</c:v>
                </c:pt>
                <c:pt idx="5">
                  <c:v>6.8965517241379306</c:v>
                </c:pt>
              </c:numCache>
            </c:numRef>
          </c:val>
        </c:ser>
        <c:ser>
          <c:idx val="5"/>
          <c:order val="5"/>
          <c:tx>
            <c:strRef>
              <c:f>система!$B$297</c:f>
              <c:strCache>
                <c:ptCount val="1"/>
                <c:pt idx="0">
                  <c:v>Родительские собрания</c:v>
                </c:pt>
              </c:strCache>
            </c:strRef>
          </c:tx>
          <c:invertIfNegative val="0"/>
          <c:cat>
            <c:multiLvlStrRef>
              <c:f>система!$C$290:$H$291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система!$C$297:$H$297</c:f>
              <c:numCache>
                <c:formatCode>0</c:formatCode>
                <c:ptCount val="6"/>
                <c:pt idx="0">
                  <c:v>2</c:v>
                </c:pt>
                <c:pt idx="1">
                  <c:v>19.402985074626866</c:v>
                </c:pt>
                <c:pt idx="3">
                  <c:v>21.052631578947366</c:v>
                </c:pt>
                <c:pt idx="4">
                  <c:v>12.5</c:v>
                </c:pt>
                <c:pt idx="5">
                  <c:v>13.793103448275861</c:v>
                </c:pt>
              </c:numCache>
            </c:numRef>
          </c:val>
        </c:ser>
        <c:ser>
          <c:idx val="6"/>
          <c:order val="6"/>
          <c:tx>
            <c:strRef>
              <c:f>система!$B$298</c:f>
              <c:strCache>
                <c:ptCount val="1"/>
                <c:pt idx="0">
                  <c:v>Ни в каких</c:v>
                </c:pt>
              </c:strCache>
            </c:strRef>
          </c:tx>
          <c:invertIfNegative val="0"/>
          <c:cat>
            <c:multiLvlStrRef>
              <c:f>система!$C$290:$H$291</c:f>
              <c:multiLvlStrCache>
                <c:ptCount val="6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</c:lvl>
                <c:lvl>
                  <c:pt idx="0">
                    <c:v>Маслянская СОШ</c:v>
                  </c:pt>
                  <c:pt idx="2">
                    <c:v>Менжинская СОШ</c:v>
                  </c:pt>
                  <c:pt idx="4">
                    <c:v>Новоандреевская ООШ</c:v>
                  </c:pt>
                </c:lvl>
              </c:multiLvlStrCache>
            </c:multiLvlStrRef>
          </c:cat>
          <c:val>
            <c:numRef>
              <c:f>система!$C$298:$H$298</c:f>
              <c:numCache>
                <c:formatCode>0</c:formatCode>
                <c:ptCount val="6"/>
                <c:pt idx="0">
                  <c:v>2</c:v>
                </c:pt>
                <c:pt idx="1">
                  <c:v>2.9850746268656714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61646720"/>
        <c:axId val="61648256"/>
      </c:barChart>
      <c:catAx>
        <c:axId val="61646720"/>
        <c:scaling>
          <c:orientation val="minMax"/>
        </c:scaling>
        <c:delete val="0"/>
        <c:axPos val="b"/>
        <c:majorTickMark val="none"/>
        <c:minorTickMark val="none"/>
        <c:tickLblPos val="nextTo"/>
        <c:crossAx val="61648256"/>
        <c:crosses val="autoZero"/>
        <c:auto val="1"/>
        <c:lblAlgn val="ctr"/>
        <c:lblOffset val="100"/>
        <c:noMultiLvlLbl val="0"/>
      </c:catAx>
      <c:valAx>
        <c:axId val="61648256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6164672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7.3906438711110953E-3"/>
          <c:y val="8.8034096625590696E-2"/>
          <c:w val="0.98379637925535157"/>
          <c:h val="0.12342672473550159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200"/>
      </a:pPr>
      <a:endParaRPr lang="ru-RU"/>
    </a:p>
  </c:txPr>
  <c:externalData r:id="rId1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'Оценка качества школьного питан'!$AA$1554:$AA$1561</c:f>
              <c:strCache>
                <c:ptCount val="8"/>
                <c:pt idx="0">
                  <c:v>Классные часы</c:v>
                </c:pt>
                <c:pt idx="1">
                  <c:v>Викторины</c:v>
                </c:pt>
                <c:pt idx="2">
                  <c:v>Опросы</c:v>
                </c:pt>
                <c:pt idx="3">
                  <c:v>Конкурсы</c:v>
                </c:pt>
                <c:pt idx="4">
                  <c:v>Чаты и оповещение</c:v>
                </c:pt>
                <c:pt idx="5">
                  <c:v>Родительские собрания</c:v>
                </c:pt>
                <c:pt idx="6">
                  <c:v>Электронная школа</c:v>
                </c:pt>
                <c:pt idx="7">
                  <c:v>Ни в каких</c:v>
                </c:pt>
              </c:strCache>
            </c:strRef>
          </c:cat>
          <c:val>
            <c:numRef>
              <c:f>'Оценка качества школьного питан'!$AB$1554:$AB$1561</c:f>
              <c:numCache>
                <c:formatCode>0</c:formatCode>
                <c:ptCount val="8"/>
                <c:pt idx="0">
                  <c:v>24.371373307543521</c:v>
                </c:pt>
                <c:pt idx="1">
                  <c:v>10.315925209542231</c:v>
                </c:pt>
                <c:pt idx="2">
                  <c:v>14.70019342359768</c:v>
                </c:pt>
                <c:pt idx="3">
                  <c:v>12.76595744680851</c:v>
                </c:pt>
                <c:pt idx="4">
                  <c:v>9.2843326885880089</c:v>
                </c:pt>
                <c:pt idx="5">
                  <c:v>16.634429400386846</c:v>
                </c:pt>
                <c:pt idx="7">
                  <c:v>2.256608639587363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400"/>
      </a:pPr>
      <a:endParaRPr lang="ru-RU"/>
    </a:p>
  </c:txPr>
  <c:externalData r:id="rId1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система!$B$301</c:f>
              <c:strCache>
                <c:ptCount val="1"/>
                <c:pt idx="0">
                  <c:v>Классные часы</c:v>
                </c:pt>
              </c:strCache>
            </c:strRef>
          </c:tx>
          <c:invertIfNegative val="0"/>
          <c:cat>
            <c:multiLvlStrRef>
              <c:f>система!$C$299:$F$300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система!$C$301:$F$301</c:f>
              <c:numCache>
                <c:formatCode>0</c:formatCode>
                <c:ptCount val="4"/>
                <c:pt idx="0">
                  <c:v>24.193548387096776</c:v>
                </c:pt>
                <c:pt idx="1">
                  <c:v>22.058823529411764</c:v>
                </c:pt>
                <c:pt idx="2">
                  <c:v>15.294117647058824</c:v>
                </c:pt>
                <c:pt idx="3">
                  <c:v>30.76923076923077</c:v>
                </c:pt>
              </c:numCache>
            </c:numRef>
          </c:val>
        </c:ser>
        <c:ser>
          <c:idx val="1"/>
          <c:order val="1"/>
          <c:tx>
            <c:strRef>
              <c:f>система!$B$302</c:f>
              <c:strCache>
                <c:ptCount val="1"/>
                <c:pt idx="0">
                  <c:v>Викторины</c:v>
                </c:pt>
              </c:strCache>
            </c:strRef>
          </c:tx>
          <c:invertIfNegative val="0"/>
          <c:cat>
            <c:multiLvlStrRef>
              <c:f>система!$C$299:$F$300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система!$C$302:$F$302</c:f>
              <c:numCache>
                <c:formatCode>0</c:formatCode>
                <c:ptCount val="4"/>
                <c:pt idx="0">
                  <c:v>20.967741935483872</c:v>
                </c:pt>
                <c:pt idx="1">
                  <c:v>7.3529411764705888</c:v>
                </c:pt>
                <c:pt idx="2">
                  <c:v>12.941176470588237</c:v>
                </c:pt>
                <c:pt idx="3">
                  <c:v>7.6923076923076925</c:v>
                </c:pt>
              </c:numCache>
            </c:numRef>
          </c:val>
        </c:ser>
        <c:ser>
          <c:idx val="2"/>
          <c:order val="2"/>
          <c:tx>
            <c:strRef>
              <c:f>система!$B$303</c:f>
              <c:strCache>
                <c:ptCount val="1"/>
                <c:pt idx="0">
                  <c:v>Опросы</c:v>
                </c:pt>
              </c:strCache>
            </c:strRef>
          </c:tx>
          <c:invertIfNegative val="0"/>
          <c:cat>
            <c:multiLvlStrRef>
              <c:f>система!$C$299:$F$300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система!$C$303:$F$303</c:f>
              <c:numCache>
                <c:formatCode>0</c:formatCode>
                <c:ptCount val="4"/>
                <c:pt idx="0">
                  <c:v>8.064516129032258</c:v>
                </c:pt>
                <c:pt idx="1">
                  <c:v>8.8235294117647065</c:v>
                </c:pt>
                <c:pt idx="2">
                  <c:v>10.588235294117647</c:v>
                </c:pt>
                <c:pt idx="3">
                  <c:v>13.186813186813188</c:v>
                </c:pt>
              </c:numCache>
            </c:numRef>
          </c:val>
        </c:ser>
        <c:ser>
          <c:idx val="3"/>
          <c:order val="3"/>
          <c:tx>
            <c:strRef>
              <c:f>система!$B$304</c:f>
              <c:strCache>
                <c:ptCount val="1"/>
                <c:pt idx="0">
                  <c:v>Конкурсы</c:v>
                </c:pt>
              </c:strCache>
            </c:strRef>
          </c:tx>
          <c:invertIfNegative val="0"/>
          <c:cat>
            <c:multiLvlStrRef>
              <c:f>система!$C$299:$F$300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система!$C$304:$F$304</c:f>
              <c:numCache>
                <c:formatCode>0</c:formatCode>
                <c:ptCount val="4"/>
                <c:pt idx="0">
                  <c:v>25.806451612903224</c:v>
                </c:pt>
                <c:pt idx="1">
                  <c:v>14.705882352941178</c:v>
                </c:pt>
                <c:pt idx="2">
                  <c:v>45.882352941176471</c:v>
                </c:pt>
                <c:pt idx="3">
                  <c:v>25.274725274725274</c:v>
                </c:pt>
              </c:numCache>
            </c:numRef>
          </c:val>
        </c:ser>
        <c:ser>
          <c:idx val="4"/>
          <c:order val="4"/>
          <c:tx>
            <c:strRef>
              <c:f>система!$B$305</c:f>
              <c:strCache>
                <c:ptCount val="1"/>
                <c:pt idx="0">
                  <c:v>Чаты и оповещение</c:v>
                </c:pt>
              </c:strCache>
            </c:strRef>
          </c:tx>
          <c:invertIfNegative val="0"/>
          <c:cat>
            <c:multiLvlStrRef>
              <c:f>система!$C$299:$F$300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система!$C$305:$F$305</c:f>
              <c:numCache>
                <c:formatCode>0</c:formatCode>
                <c:ptCount val="4"/>
                <c:pt idx="0">
                  <c:v>3.225806451612903</c:v>
                </c:pt>
                <c:pt idx="1">
                  <c:v>11.76470588235294</c:v>
                </c:pt>
                <c:pt idx="2">
                  <c:v>11.76470588235294</c:v>
                </c:pt>
                <c:pt idx="3">
                  <c:v>9.8901098901098905</c:v>
                </c:pt>
              </c:numCache>
            </c:numRef>
          </c:val>
        </c:ser>
        <c:ser>
          <c:idx val="5"/>
          <c:order val="5"/>
          <c:tx>
            <c:strRef>
              <c:f>система!$B$306</c:f>
              <c:strCache>
                <c:ptCount val="1"/>
                <c:pt idx="0">
                  <c:v>Родительские собрания</c:v>
                </c:pt>
              </c:strCache>
            </c:strRef>
          </c:tx>
          <c:invertIfNegative val="0"/>
          <c:cat>
            <c:multiLvlStrRef>
              <c:f>система!$C$299:$F$300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система!$C$306:$F$306</c:f>
              <c:numCache>
                <c:formatCode>0</c:formatCode>
                <c:ptCount val="4"/>
                <c:pt idx="0">
                  <c:v>6.4516129032258061</c:v>
                </c:pt>
                <c:pt idx="1">
                  <c:v>29.411764705882355</c:v>
                </c:pt>
                <c:pt idx="2">
                  <c:v>1.1764705882352942</c:v>
                </c:pt>
                <c:pt idx="3">
                  <c:v>10.989010989010989</c:v>
                </c:pt>
              </c:numCache>
            </c:numRef>
          </c:val>
        </c:ser>
        <c:ser>
          <c:idx val="6"/>
          <c:order val="6"/>
          <c:tx>
            <c:strRef>
              <c:f>система!$B$307</c:f>
              <c:strCache>
                <c:ptCount val="1"/>
                <c:pt idx="0">
                  <c:v>Ни в каких</c:v>
                </c:pt>
              </c:strCache>
            </c:strRef>
          </c:tx>
          <c:invertIfNegative val="0"/>
          <c:cat>
            <c:multiLvlStrRef>
              <c:f>система!$C$299:$F$300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система!$C$307:$F$307</c:f>
              <c:numCache>
                <c:formatCode>0</c:formatCode>
                <c:ptCount val="4"/>
                <c:pt idx="0">
                  <c:v>1.6129032258064515</c:v>
                </c:pt>
                <c:pt idx="1">
                  <c:v>1.4705882352941175</c:v>
                </c:pt>
                <c:pt idx="3">
                  <c:v>2.197802197802198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62032512"/>
        <c:axId val="62046592"/>
      </c:barChart>
      <c:catAx>
        <c:axId val="62032512"/>
        <c:scaling>
          <c:orientation val="minMax"/>
        </c:scaling>
        <c:delete val="0"/>
        <c:axPos val="b"/>
        <c:majorTickMark val="none"/>
        <c:minorTickMark val="none"/>
        <c:tickLblPos val="nextTo"/>
        <c:crossAx val="62046592"/>
        <c:crosses val="autoZero"/>
        <c:auto val="1"/>
        <c:lblAlgn val="ctr"/>
        <c:lblOffset val="100"/>
        <c:noMultiLvlLbl val="0"/>
      </c:catAx>
      <c:valAx>
        <c:axId val="62046592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6203251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7.3906438711110953E-3"/>
          <c:y val="8.9631934376115358E-2"/>
          <c:w val="0.98379637925535157"/>
          <c:h val="0.14487378936394599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200"/>
      </a:pPr>
      <a:endParaRPr lang="ru-RU"/>
    </a:p>
  </c:txPr>
  <c:externalData r:id="rId1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ru-RU" sz="2400" dirty="0" smtClean="0"/>
              <a:t>ОХВАТ</a:t>
            </a:r>
            <a:r>
              <a:rPr lang="ru-RU" sz="2400" baseline="0" dirty="0" smtClean="0"/>
              <a:t> РОДИТЕЛЕЙ, УЧАСТВОВАШИХ В ОПРОСЕ</a:t>
            </a:r>
            <a:endParaRPr lang="ru-RU" sz="2400" dirty="0"/>
          </a:p>
        </c:rich>
      </c:tx>
      <c:layout>
        <c:manualLayout>
          <c:xMode val="edge"/>
          <c:yMode val="edge"/>
          <c:x val="0.19414983700997993"/>
          <c:y val="9.1125187990545309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46977944356074186"/>
          <c:w val="0.74021382448020678"/>
          <c:h val="0.50621261714728893"/>
        </c:manualLayout>
      </c:layout>
      <c:pie3DChart>
        <c:varyColors val="1"/>
        <c:ser>
          <c:idx val="0"/>
          <c:order val="0"/>
          <c:tx>
            <c:strRef>
              <c:f>причина!$C$2</c:f>
              <c:strCache>
                <c:ptCount val="1"/>
                <c:pt idx="0">
                  <c:v>Респондентов</c:v>
                </c:pt>
              </c:strCache>
            </c:strRef>
          </c:tx>
          <c:explosion val="25"/>
          <c:dLbls>
            <c:dLbl>
              <c:idx val="1"/>
              <c:layout>
                <c:manualLayout>
                  <c:x val="-3.4337027141519053E-2"/>
                  <c:y val="-0.1306757518665117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5.9935187869821147E-3"/>
                  <c:y val="-0.11852572680110568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5.7211009978114444E-2"/>
                  <c:y val="-7.482454215771688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5.4801724830935677E-2"/>
                  <c:y val="2.716694580897482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причина!$D$1:$M$1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причина!$D$2:$M$2</c:f>
              <c:numCache>
                <c:formatCode>General</c:formatCode>
                <c:ptCount val="10"/>
                <c:pt idx="0">
                  <c:v>69</c:v>
                </c:pt>
                <c:pt idx="1">
                  <c:v>6</c:v>
                </c:pt>
                <c:pt idx="2">
                  <c:v>7</c:v>
                </c:pt>
                <c:pt idx="3">
                  <c:v>5</c:v>
                </c:pt>
                <c:pt idx="4">
                  <c:v>9</c:v>
                </c:pt>
                <c:pt idx="5">
                  <c:v>20</c:v>
                </c:pt>
                <c:pt idx="6">
                  <c:v>7</c:v>
                </c:pt>
                <c:pt idx="7">
                  <c:v>11</c:v>
                </c:pt>
                <c:pt idx="8">
                  <c:v>19</c:v>
                </c:pt>
                <c:pt idx="9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2.4784396133040319E-2"/>
          <c:y val="0.34484816614346087"/>
          <c:w val="0.94182782762168249"/>
          <c:h val="0.1090233548355824"/>
        </c:manualLayout>
      </c:layout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3705271363291411E-4"/>
          <c:y val="0.32110131055845476"/>
          <c:w val="0.77525015435443434"/>
          <c:h val="0.678898689441545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.72087345486202803"/>
          <c:y val="0.42082993198117769"/>
          <c:w val="0"/>
          <c:h val="1.1745454724817252E-2"/>
        </c:manualLayout>
      </c:layout>
      <c:overlay val="0"/>
      <c:txPr>
        <a:bodyPr/>
        <a:lstStyle/>
        <a:p>
          <a:pPr rtl="0">
            <a:defRPr sz="16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система!$B$15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система!$C$13:$F$14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система!$C$15:$F$15</c:f>
              <c:numCache>
                <c:formatCode>0</c:formatCode>
                <c:ptCount val="4"/>
                <c:pt idx="0">
                  <c:v>83.870967741935488</c:v>
                </c:pt>
                <c:pt idx="1">
                  <c:v>66.17647058823529</c:v>
                </c:pt>
                <c:pt idx="2">
                  <c:v>77.64705882352942</c:v>
                </c:pt>
                <c:pt idx="3">
                  <c:v>72.527472527472526</c:v>
                </c:pt>
              </c:numCache>
            </c:numRef>
          </c:val>
        </c:ser>
        <c:ser>
          <c:idx val="1"/>
          <c:order val="1"/>
          <c:tx>
            <c:strRef>
              <c:f>система!$B$16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система!$C$13:$F$14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система!$C$16:$F$16</c:f>
              <c:numCache>
                <c:formatCode>0</c:formatCode>
                <c:ptCount val="4"/>
                <c:pt idx="0">
                  <c:v>14.516129032258066</c:v>
                </c:pt>
                <c:pt idx="1">
                  <c:v>29.411764705882355</c:v>
                </c:pt>
                <c:pt idx="2">
                  <c:v>18.823529411764707</c:v>
                </c:pt>
                <c:pt idx="3">
                  <c:v>21.978021978021978</c:v>
                </c:pt>
              </c:numCache>
            </c:numRef>
          </c:val>
        </c:ser>
        <c:ser>
          <c:idx val="2"/>
          <c:order val="2"/>
          <c:tx>
            <c:strRef>
              <c:f>система!$B$17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система!$C$13:$F$14</c:f>
              <c:multiLvlStrCache>
                <c:ptCount val="4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</c:lvl>
                <c:lvl>
                  <c:pt idx="0">
                    <c:v>Усовская СОШ</c:v>
                  </c:pt>
                  <c:pt idx="2">
                    <c:v>Александровская СОШ</c:v>
                  </c:pt>
                </c:lvl>
              </c:multiLvlStrCache>
            </c:multiLvlStrRef>
          </c:cat>
          <c:val>
            <c:numRef>
              <c:f>система!$C$17:$F$17</c:f>
              <c:numCache>
                <c:formatCode>0</c:formatCode>
                <c:ptCount val="4"/>
                <c:pt idx="1">
                  <c:v>1.4705882352941175</c:v>
                </c:pt>
                <c:pt idx="2">
                  <c:v>3.5294117647058822</c:v>
                </c:pt>
                <c:pt idx="3">
                  <c:v>5.4945054945054945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58765696"/>
        <c:axId val="58767232"/>
        <c:axId val="0"/>
      </c:bar3DChart>
      <c:catAx>
        <c:axId val="58765696"/>
        <c:scaling>
          <c:orientation val="minMax"/>
        </c:scaling>
        <c:delete val="0"/>
        <c:axPos val="b"/>
        <c:majorTickMark val="none"/>
        <c:minorTickMark val="none"/>
        <c:tickLblPos val="nextTo"/>
        <c:crossAx val="58767232"/>
        <c:crosses val="autoZero"/>
        <c:auto val="1"/>
        <c:lblAlgn val="ctr"/>
        <c:lblOffset val="100"/>
        <c:noMultiLvlLbl val="0"/>
      </c:catAx>
      <c:valAx>
        <c:axId val="5876723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58765696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Лист12!$D$5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Лист12!$E$4:$N$4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Лист12!$E$5:$N$5</c:f>
              <c:numCache>
                <c:formatCode>0</c:formatCode>
                <c:ptCount val="10"/>
                <c:pt idx="0">
                  <c:v>76.811594202898547</c:v>
                </c:pt>
                <c:pt idx="1">
                  <c:v>83.333333333333343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95</c:v>
                </c:pt>
                <c:pt idx="6">
                  <c:v>100</c:v>
                </c:pt>
                <c:pt idx="7">
                  <c:v>63.636363636363633</c:v>
                </c:pt>
                <c:pt idx="8">
                  <c:v>94.73684210526315</c:v>
                </c:pt>
                <c:pt idx="9">
                  <c:v>85.714285714285708</c:v>
                </c:pt>
              </c:numCache>
            </c:numRef>
          </c:val>
        </c:ser>
        <c:ser>
          <c:idx val="1"/>
          <c:order val="1"/>
          <c:tx>
            <c:strRef>
              <c:f>Лист12!$D$6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Лист12!$E$4:$N$4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Лист12!$E$6:$N$6</c:f>
              <c:numCache>
                <c:formatCode>0</c:formatCode>
                <c:ptCount val="10"/>
                <c:pt idx="0">
                  <c:v>13.043478260869565</c:v>
                </c:pt>
                <c:pt idx="1">
                  <c:v>16.666666666666664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5</c:v>
                </c:pt>
                <c:pt idx="6">
                  <c:v>0</c:v>
                </c:pt>
                <c:pt idx="7">
                  <c:v>36.363636363636367</c:v>
                </c:pt>
                <c:pt idx="8">
                  <c:v>0</c:v>
                </c:pt>
                <c:pt idx="9">
                  <c:v>7.1428571428571423</c:v>
                </c:pt>
              </c:numCache>
            </c:numRef>
          </c:val>
        </c:ser>
        <c:ser>
          <c:idx val="2"/>
          <c:order val="2"/>
          <c:tx>
            <c:strRef>
              <c:f>Лист12!$D$7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Лист12!$E$4:$N$4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Лист12!$E$7:$N$7</c:f>
              <c:numCache>
                <c:formatCode>0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58529280"/>
        <c:axId val="58530816"/>
        <c:axId val="0"/>
      </c:bar3DChart>
      <c:catAx>
        <c:axId val="58529280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ru-RU"/>
          </a:p>
        </c:txPr>
        <c:crossAx val="58530816"/>
        <c:crosses val="autoZero"/>
        <c:auto val="1"/>
        <c:lblAlgn val="ctr"/>
        <c:lblOffset val="100"/>
        <c:noMultiLvlLbl val="0"/>
      </c:catAx>
      <c:valAx>
        <c:axId val="58530816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crossAx val="58529280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Район</a:t>
            </a:r>
            <a:endParaRPr lang="ru-RU" dirty="0"/>
          </a:p>
        </c:rich>
      </c:tx>
      <c:layout>
        <c:manualLayout>
          <c:xMode val="edge"/>
          <c:yMode val="edge"/>
          <c:x val="0.74685411198600171"/>
          <c:y val="0.1296296296296296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dLbl>
              <c:idx val="1"/>
              <c:layout>
                <c:manualLayout>
                  <c:x val="-9.3449256342957129E-2"/>
                  <c:y val="8.79629629629629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7.1006671041119865E-2"/>
                  <c:y val="4.630176436278798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Лист12!$B$5:$B$7</c:f>
              <c:strCache>
                <c:ptCount val="3"/>
                <c:pt idx="0">
                  <c:v>Да</c:v>
                </c:pt>
                <c:pt idx="1">
                  <c:v>Не всегда</c:v>
                </c:pt>
                <c:pt idx="2">
                  <c:v>Нет</c:v>
                </c:pt>
              </c:strCache>
            </c:strRef>
          </c:cat>
          <c:val>
            <c:numRef>
              <c:f>Лист12!$C$5:$C$7</c:f>
              <c:numCache>
                <c:formatCode>0</c:formatCode>
                <c:ptCount val="3"/>
                <c:pt idx="0">
                  <c:v>82.926829268292678</c:v>
                </c:pt>
                <c:pt idx="1">
                  <c:v>11.38211382113821</c:v>
                </c:pt>
                <c:pt idx="2">
                  <c:v>0.40650406504065045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Лист12!$D$11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Лист12!$E$10:$N$10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Лист12!$E$11:$N$11</c:f>
              <c:numCache>
                <c:formatCode>0</c:formatCode>
                <c:ptCount val="10"/>
                <c:pt idx="0">
                  <c:v>98.550724637681171</c:v>
                </c:pt>
                <c:pt idx="1">
                  <c:v>100</c:v>
                </c:pt>
                <c:pt idx="2">
                  <c:v>85.714285714285708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86</c:v>
                </c:pt>
              </c:numCache>
            </c:numRef>
          </c:val>
        </c:ser>
        <c:ser>
          <c:idx val="1"/>
          <c:order val="1"/>
          <c:tx>
            <c:strRef>
              <c:f>Лист12!$D$12</c:f>
              <c:strCache>
                <c:ptCount val="1"/>
                <c:pt idx="0">
                  <c:v>Не совсем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Лист12!$E$10:$N$10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Лист12!$E$12:$N$12</c:f>
              <c:numCache>
                <c:formatCode>0</c:formatCode>
                <c:ptCount val="10"/>
                <c:pt idx="0">
                  <c:v>1.4492753623188406</c:v>
                </c:pt>
                <c:pt idx="1">
                  <c:v>0</c:v>
                </c:pt>
                <c:pt idx="2">
                  <c:v>14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14</c:v>
                </c:pt>
              </c:numCache>
            </c:numRef>
          </c:val>
        </c:ser>
        <c:ser>
          <c:idx val="2"/>
          <c:order val="2"/>
          <c:tx>
            <c:strRef>
              <c:f>Лист12!$D$13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Лист12!$E$10:$N$10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Лист12!$E$13:$N$13</c:f>
              <c:numCache>
                <c:formatCode>0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58594816"/>
        <c:axId val="58596352"/>
        <c:axId val="0"/>
      </c:bar3DChart>
      <c:catAx>
        <c:axId val="58594816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ru-RU"/>
          </a:p>
        </c:txPr>
        <c:crossAx val="58596352"/>
        <c:crosses val="autoZero"/>
        <c:auto val="1"/>
        <c:lblAlgn val="ctr"/>
        <c:lblOffset val="100"/>
        <c:noMultiLvlLbl val="0"/>
      </c:catAx>
      <c:valAx>
        <c:axId val="58596352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crossAx val="58594816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Район</a:t>
            </a:r>
            <a:endParaRPr lang="ru-RU" dirty="0"/>
          </a:p>
        </c:rich>
      </c:tx>
      <c:layout>
        <c:manualLayout>
          <c:xMode val="edge"/>
          <c:yMode val="edge"/>
          <c:x val="0.75518744531933513"/>
          <c:y val="0.1296296296296296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dLbl>
              <c:idx val="1"/>
              <c:layout>
                <c:manualLayout>
                  <c:x val="-6.5984033245844273E-2"/>
                  <c:y val="7.870370370370370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2951279527559056"/>
                  <c:y val="9.259806065908428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Лист12!$B$11:$B$13</c:f>
              <c:strCache>
                <c:ptCount val="3"/>
                <c:pt idx="0">
                  <c:v>Да</c:v>
                </c:pt>
                <c:pt idx="1">
                  <c:v>Не совсем</c:v>
                </c:pt>
                <c:pt idx="2">
                  <c:v>Нет</c:v>
                </c:pt>
              </c:strCache>
            </c:strRef>
          </c:cat>
          <c:val>
            <c:numRef>
              <c:f>Лист12!$C$11:$C$13</c:f>
              <c:numCache>
                <c:formatCode>0</c:formatCode>
                <c:ptCount val="3"/>
                <c:pt idx="0">
                  <c:v>97.560975609756099</c:v>
                </c:pt>
                <c:pt idx="1">
                  <c:v>1.6260162601626018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Лист12!$D$36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Лист12!$E$35:$N$35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Лист12!$E$36:$N$36</c:f>
              <c:numCache>
                <c:formatCode>0</c:formatCode>
                <c:ptCount val="10"/>
                <c:pt idx="0">
                  <c:v>78.260869565217391</c:v>
                </c:pt>
                <c:pt idx="1">
                  <c:v>100</c:v>
                </c:pt>
                <c:pt idx="2">
                  <c:v>100</c:v>
                </c:pt>
                <c:pt idx="3">
                  <c:v>80</c:v>
                </c:pt>
                <c:pt idx="4">
                  <c:v>88.888888888888886</c:v>
                </c:pt>
                <c:pt idx="5">
                  <c:v>95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85.714285714285708</c:v>
                </c:pt>
              </c:numCache>
            </c:numRef>
          </c:val>
        </c:ser>
        <c:ser>
          <c:idx val="1"/>
          <c:order val="1"/>
          <c:tx>
            <c:strRef>
              <c:f>Лист12!$D$37</c:f>
              <c:strCache>
                <c:ptCount val="1"/>
                <c:pt idx="0">
                  <c:v>Не совсем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Лист12!$E$35:$N$35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Лист12!$E$37:$N$37</c:f>
              <c:numCache>
                <c:formatCode>0</c:formatCode>
                <c:ptCount val="10"/>
                <c:pt idx="0">
                  <c:v>19</c:v>
                </c:pt>
                <c:pt idx="1">
                  <c:v>0</c:v>
                </c:pt>
                <c:pt idx="2">
                  <c:v>0</c:v>
                </c:pt>
                <c:pt idx="3">
                  <c:v>20</c:v>
                </c:pt>
                <c:pt idx="4">
                  <c:v>11</c:v>
                </c:pt>
                <c:pt idx="5">
                  <c:v>5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14</c:v>
                </c:pt>
              </c:numCache>
            </c:numRef>
          </c:val>
        </c:ser>
        <c:ser>
          <c:idx val="2"/>
          <c:order val="2"/>
          <c:tx>
            <c:strRef>
              <c:f>Лист12!$D$38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Лист12!$E$35:$N$35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Лист12!$E$38:$N$38</c:f>
              <c:numCache>
                <c:formatCode>0</c:formatCode>
                <c:ptCount val="10"/>
                <c:pt idx="0">
                  <c:v>2.8985507246376812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62338560"/>
        <c:axId val="62340096"/>
        <c:axId val="0"/>
      </c:bar3DChart>
      <c:catAx>
        <c:axId val="62338560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ru-RU"/>
          </a:p>
        </c:txPr>
        <c:crossAx val="62340096"/>
        <c:crosses val="autoZero"/>
        <c:auto val="1"/>
        <c:lblAlgn val="ctr"/>
        <c:lblOffset val="100"/>
        <c:noMultiLvlLbl val="0"/>
      </c:catAx>
      <c:valAx>
        <c:axId val="62340096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crossAx val="62338560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7218541119860018"/>
          <c:y val="9.2592592592592587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Лист12!$C$35</c:f>
              <c:strCache>
                <c:ptCount val="1"/>
                <c:pt idx="0">
                  <c:v>Район</c:v>
                </c:pt>
              </c:strCache>
            </c:strRef>
          </c:tx>
          <c:explosion val="25"/>
          <c:dLbls>
            <c:dLbl>
              <c:idx val="1"/>
              <c:layout>
                <c:manualLayout>
                  <c:x val="-9.5150481189851269E-2"/>
                  <c:y val="8.333333333333332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9.3535542432195973E-2"/>
                  <c:y val="5.556102362204724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Лист12!$B$36:$B$38</c:f>
              <c:strCache>
                <c:ptCount val="3"/>
                <c:pt idx="0">
                  <c:v>Да</c:v>
                </c:pt>
                <c:pt idx="1">
                  <c:v>Не совсем</c:v>
                </c:pt>
                <c:pt idx="2">
                  <c:v>Нет</c:v>
                </c:pt>
              </c:strCache>
            </c:strRef>
          </c:cat>
          <c:val>
            <c:numRef>
              <c:f>Лист12!$C$36:$C$38</c:f>
              <c:numCache>
                <c:formatCode>0</c:formatCode>
                <c:ptCount val="3"/>
                <c:pt idx="0">
                  <c:v>85.77235772357723</c:v>
                </c:pt>
                <c:pt idx="1">
                  <c:v>13</c:v>
                </c:pt>
                <c:pt idx="2">
                  <c:v>0.81300813008130091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Лист12!$D$17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Лист12!$E$16:$N$16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Лист12!$E$17:$N$17</c:f>
              <c:numCache>
                <c:formatCode>0</c:formatCode>
                <c:ptCount val="10"/>
                <c:pt idx="0">
                  <c:v>72.463768115942031</c:v>
                </c:pt>
                <c:pt idx="1">
                  <c:v>83.333333333333343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95</c:v>
                </c:pt>
                <c:pt idx="6">
                  <c:v>100</c:v>
                </c:pt>
                <c:pt idx="7">
                  <c:v>100</c:v>
                </c:pt>
                <c:pt idx="8">
                  <c:v>68.421052631578945</c:v>
                </c:pt>
                <c:pt idx="9">
                  <c:v>78.571428571428569</c:v>
                </c:pt>
              </c:numCache>
            </c:numRef>
          </c:val>
        </c:ser>
        <c:ser>
          <c:idx val="1"/>
          <c:order val="1"/>
          <c:tx>
            <c:strRef>
              <c:f>Лист12!$D$18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Лист12!$E$16:$N$16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Лист12!$E$18:$N$18</c:f>
              <c:numCache>
                <c:formatCode>0</c:formatCode>
                <c:ptCount val="10"/>
                <c:pt idx="0">
                  <c:v>23.188405797101449</c:v>
                </c:pt>
                <c:pt idx="1">
                  <c:v>16.666666666666664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5</c:v>
                </c:pt>
                <c:pt idx="6">
                  <c:v>0</c:v>
                </c:pt>
                <c:pt idx="7">
                  <c:v>0</c:v>
                </c:pt>
                <c:pt idx="8">
                  <c:v>31.578947368421051</c:v>
                </c:pt>
                <c:pt idx="9">
                  <c:v>21.428571428571427</c:v>
                </c:pt>
              </c:numCache>
            </c:numRef>
          </c:val>
        </c:ser>
        <c:ser>
          <c:idx val="2"/>
          <c:order val="2"/>
          <c:tx>
            <c:strRef>
              <c:f>Лист12!$D$19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Лист12!$E$16:$N$16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Лист12!$E$19:$N$19</c:f>
              <c:numCache>
                <c:formatCode>0</c:formatCode>
                <c:ptCount val="10"/>
                <c:pt idx="0">
                  <c:v>4.3478260869565215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62105088"/>
        <c:axId val="62106624"/>
        <c:axId val="0"/>
      </c:bar3DChart>
      <c:catAx>
        <c:axId val="62105088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ru-RU"/>
          </a:p>
        </c:txPr>
        <c:crossAx val="62106624"/>
        <c:crosses val="autoZero"/>
        <c:auto val="1"/>
        <c:lblAlgn val="ctr"/>
        <c:lblOffset val="100"/>
        <c:noMultiLvlLbl val="0"/>
      </c:catAx>
      <c:valAx>
        <c:axId val="62106624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crossAx val="62105088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75518744531933513"/>
          <c:y val="9.2592592592592587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Лист12!$C$16</c:f>
              <c:strCache>
                <c:ptCount val="1"/>
                <c:pt idx="0">
                  <c:v>Район</c:v>
                </c:pt>
              </c:strCache>
            </c:strRef>
          </c:tx>
          <c:explosion val="25"/>
          <c:dLbls>
            <c:dLbl>
              <c:idx val="1"/>
              <c:layout>
                <c:manualLayout>
                  <c:x val="-3.1337270341207348E-2"/>
                  <c:y val="-1.689195100612423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3869378827646545"/>
                  <c:y val="6.67454068241469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Лист12!$B$17:$B$19</c:f>
              <c:strCache>
                <c:ptCount val="3"/>
                <c:pt idx="0">
                  <c:v>Да</c:v>
                </c:pt>
                <c:pt idx="1">
                  <c:v>Не всегда</c:v>
                </c:pt>
                <c:pt idx="2">
                  <c:v>Нет</c:v>
                </c:pt>
              </c:strCache>
            </c:strRef>
          </c:cat>
          <c:val>
            <c:numRef>
              <c:f>Лист12!$C$17:$C$19</c:f>
              <c:numCache>
                <c:formatCode>0</c:formatCode>
                <c:ptCount val="3"/>
                <c:pt idx="0">
                  <c:v>76.829268292682926</c:v>
                </c:pt>
                <c:pt idx="1">
                  <c:v>17.886178861788618</c:v>
                </c:pt>
                <c:pt idx="2">
                  <c:v>4.4715447154471546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412735950485789"/>
          <c:y val="0.24857867386805241"/>
          <c:w val="0.71022697746845331"/>
          <c:h val="0.721153146157392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Лист12!$D$22</c:f>
              <c:strCache>
                <c:ptCount val="1"/>
                <c:pt idx="0">
                  <c:v>Невкусная еда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Лист12!$E$21:$N$21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Лист12!$E$22:$N$22</c:f>
              <c:numCache>
                <c:formatCode>General</c:formatCode>
                <c:ptCount val="10"/>
                <c:pt idx="0" formatCode="0">
                  <c:v>8.6956521739134001</c:v>
                </c:pt>
                <c:pt idx="7" formatCode="0">
                  <c:v>9.9999999000000006</c:v>
                </c:pt>
              </c:numCache>
            </c:numRef>
          </c:val>
        </c:ser>
        <c:ser>
          <c:idx val="1"/>
          <c:order val="1"/>
          <c:tx>
            <c:strRef>
              <c:f>Лист12!$D$23</c:f>
              <c:strCache>
                <c:ptCount val="1"/>
                <c:pt idx="0">
                  <c:v>Холодная еда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Лист12!$E$21:$N$21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Лист12!$E$23:$N$23</c:f>
              <c:numCache>
                <c:formatCode>General</c:formatCode>
                <c:ptCount val="10"/>
                <c:pt idx="0" formatCode="0">
                  <c:v>1.4492753623188406</c:v>
                </c:pt>
              </c:numCache>
            </c:numRef>
          </c:val>
        </c:ser>
        <c:ser>
          <c:idx val="2"/>
          <c:order val="2"/>
          <c:tx>
            <c:strRef>
              <c:f>Лист12!$D$24</c:f>
              <c:strCache>
                <c:ptCount val="1"/>
                <c:pt idx="0">
                  <c:v>Некрасивая еда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Лист12!$E$21:$N$21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Лист12!$E$24:$N$24</c:f>
              <c:numCache>
                <c:formatCode>General</c:formatCode>
                <c:ptCount val="10"/>
                <c:pt idx="8" formatCode="0">
                  <c:v>15.789473684215</c:v>
                </c:pt>
              </c:numCache>
            </c:numRef>
          </c:val>
        </c:ser>
        <c:ser>
          <c:idx val="3"/>
          <c:order val="3"/>
          <c:tx>
            <c:strRef>
              <c:f>Лист12!$D$25</c:f>
              <c:strCache>
                <c:ptCount val="1"/>
                <c:pt idx="0">
                  <c:v>Нелюбимая еда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Лист12!$E$21:$N$21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Лист12!$E$25:$N$25</c:f>
              <c:numCache>
                <c:formatCode>0</c:formatCode>
                <c:ptCount val="10"/>
                <c:pt idx="0">
                  <c:v>53.623188457970997</c:v>
                </c:pt>
                <c:pt idx="1">
                  <c:v>5</c:v>
                </c:pt>
                <c:pt idx="2">
                  <c:v>28.571428571428569</c:v>
                </c:pt>
                <c:pt idx="3">
                  <c:v>4</c:v>
                </c:pt>
                <c:pt idx="4">
                  <c:v>22.222222222222221</c:v>
                </c:pt>
                <c:pt idx="5">
                  <c:v>65</c:v>
                </c:pt>
                <c:pt idx="7">
                  <c:v>9.9999999000000006</c:v>
                </c:pt>
                <c:pt idx="8">
                  <c:v>73.684215263157995</c:v>
                </c:pt>
                <c:pt idx="9">
                  <c:v>5</c:v>
                </c:pt>
              </c:numCache>
            </c:numRef>
          </c:val>
        </c:ser>
        <c:ser>
          <c:idx val="4"/>
          <c:order val="4"/>
          <c:tx>
            <c:strRef>
              <c:f>Лист12!$D$26</c:f>
              <c:strCache>
                <c:ptCount val="1"/>
                <c:pt idx="0">
                  <c:v>Маленькие порции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Лист12!$E$21:$N$21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Лист12!$E$26:$N$26</c:f>
              <c:numCache>
                <c:formatCode>General</c:formatCode>
                <c:ptCount val="10"/>
              </c:numCache>
            </c:numRef>
          </c:val>
        </c:ser>
        <c:ser>
          <c:idx val="5"/>
          <c:order val="5"/>
          <c:tx>
            <c:strRef>
              <c:f>Лист12!$D$27</c:f>
              <c:strCache>
                <c:ptCount val="1"/>
                <c:pt idx="0">
                  <c:v>Все перечисленное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Лист12!$E$21:$N$21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Лист12!$E$27:$N$27</c:f>
              <c:numCache>
                <c:formatCode>General</c:formatCode>
                <c:ptCount val="10"/>
                <c:pt idx="0" formatCode="0">
                  <c:v>1.4492753623188406</c:v>
                </c:pt>
                <c:pt idx="3" formatCode="0">
                  <c:v>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62211200"/>
        <c:axId val="62212736"/>
      </c:barChart>
      <c:catAx>
        <c:axId val="62211200"/>
        <c:scaling>
          <c:orientation val="minMax"/>
        </c:scaling>
        <c:delete val="0"/>
        <c:axPos val="l"/>
        <c:majorGridlines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ru-RU"/>
          </a:p>
        </c:txPr>
        <c:crossAx val="62212736"/>
        <c:crosses val="autoZero"/>
        <c:auto val="1"/>
        <c:lblAlgn val="ctr"/>
        <c:lblOffset val="100"/>
        <c:noMultiLvlLbl val="0"/>
      </c:catAx>
      <c:valAx>
        <c:axId val="62212736"/>
        <c:scaling>
          <c:orientation val="minMax"/>
        </c:scaling>
        <c:delete val="1"/>
        <c:axPos val="b"/>
        <c:numFmt formatCode="0" sourceLinked="1"/>
        <c:majorTickMark val="out"/>
        <c:minorTickMark val="none"/>
        <c:tickLblPos val="nextTo"/>
        <c:crossAx val="6221120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4.041004852507428E-2"/>
          <c:y val="0.11035073817352577"/>
          <c:w val="0.9348254539818156"/>
          <c:h val="0.13232510090784158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81629855643044624"/>
          <c:y val="0.60185185185185186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25"/>
          <c:y val="0.18305118110236224"/>
          <c:w val="0.81388888888888888"/>
          <c:h val="0.64767096821230674"/>
        </c:manualLayout>
      </c:layout>
      <c:pie3DChart>
        <c:varyColors val="1"/>
        <c:ser>
          <c:idx val="0"/>
          <c:order val="0"/>
          <c:tx>
            <c:strRef>
              <c:f>Лист12!$C$21</c:f>
              <c:strCache>
                <c:ptCount val="1"/>
                <c:pt idx="0">
                  <c:v>Район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Лист12!$B$22:$B$27</c:f>
              <c:strCache>
                <c:ptCount val="6"/>
                <c:pt idx="0">
                  <c:v>Невкусная еда</c:v>
                </c:pt>
                <c:pt idx="1">
                  <c:v>Холодная еда</c:v>
                </c:pt>
                <c:pt idx="2">
                  <c:v>Некрасивая еда</c:v>
                </c:pt>
                <c:pt idx="3">
                  <c:v>Нелюбимая еда</c:v>
                </c:pt>
                <c:pt idx="4">
                  <c:v>Маленькие порции</c:v>
                </c:pt>
                <c:pt idx="5">
                  <c:v>Все перечисленное</c:v>
                </c:pt>
              </c:strCache>
            </c:strRef>
          </c:cat>
          <c:val>
            <c:numRef>
              <c:f>Лист12!$C$22:$C$27</c:f>
              <c:numCache>
                <c:formatCode>0</c:formatCode>
                <c:ptCount val="6"/>
                <c:pt idx="0">
                  <c:v>4.8780487804878048</c:v>
                </c:pt>
                <c:pt idx="1">
                  <c:v>0.40650406504065045</c:v>
                </c:pt>
                <c:pt idx="2">
                  <c:v>1.6260162601626018</c:v>
                </c:pt>
                <c:pt idx="3">
                  <c:v>53.252032520325201</c:v>
                </c:pt>
                <c:pt idx="4">
                  <c:v>0</c:v>
                </c:pt>
                <c:pt idx="5">
                  <c:v>0.81300813008130091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dLbl>
              <c:idx val="2"/>
              <c:layout>
                <c:manualLayout>
                  <c:x val="0.15112562831984599"/>
                  <c:y val="4.82195945226063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'Оценка качества школьного питан'!$A$1554:$A$1556</c:f>
              <c:strCache>
                <c:ptCount val="3"/>
                <c:pt idx="0">
                  <c:v>Да</c:v>
                </c:pt>
                <c:pt idx="1">
                  <c:v>Не всегда</c:v>
                </c:pt>
                <c:pt idx="2">
                  <c:v>Нет</c:v>
                </c:pt>
              </c:strCache>
            </c:strRef>
          </c:cat>
          <c:val>
            <c:numRef>
              <c:f>'Оценка качества школьного питан'!$B$1554:$B$1556</c:f>
              <c:numCache>
                <c:formatCode>0</c:formatCode>
                <c:ptCount val="3"/>
                <c:pt idx="0">
                  <c:v>77.304964539007088</c:v>
                </c:pt>
                <c:pt idx="1">
                  <c:v>18.633139909735654</c:v>
                </c:pt>
                <c:pt idx="2">
                  <c:v>3.1592520954223082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Лист12!$D$41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Лист12!$E$40:$N$40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Лист12!$E$41:$N$41</c:f>
              <c:numCache>
                <c:formatCode>0</c:formatCode>
                <c:ptCount val="10"/>
                <c:pt idx="0">
                  <c:v>53.623188405797109</c:v>
                </c:pt>
                <c:pt idx="1">
                  <c:v>16.666666666666664</c:v>
                </c:pt>
                <c:pt idx="2">
                  <c:v>28.571428571428569</c:v>
                </c:pt>
                <c:pt idx="3">
                  <c:v>40</c:v>
                </c:pt>
                <c:pt idx="4">
                  <c:v>88.888888888888886</c:v>
                </c:pt>
                <c:pt idx="5">
                  <c:v>85</c:v>
                </c:pt>
                <c:pt idx="6">
                  <c:v>100</c:v>
                </c:pt>
                <c:pt idx="7">
                  <c:v>54.54545454545454</c:v>
                </c:pt>
                <c:pt idx="8">
                  <c:v>63.157894736842103</c:v>
                </c:pt>
                <c:pt idx="9">
                  <c:v>57.142857142857139</c:v>
                </c:pt>
              </c:numCache>
            </c:numRef>
          </c:val>
        </c:ser>
        <c:ser>
          <c:idx val="1"/>
          <c:order val="1"/>
          <c:tx>
            <c:strRef>
              <c:f>Лист12!$D$42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Лист12!$E$40:$N$40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Лист12!$E$42:$N$42</c:f>
              <c:numCache>
                <c:formatCode>0</c:formatCode>
                <c:ptCount val="10"/>
                <c:pt idx="0">
                  <c:v>11.594202898550725</c:v>
                </c:pt>
                <c:pt idx="1">
                  <c:v>0</c:v>
                </c:pt>
                <c:pt idx="2">
                  <c:v>0</c:v>
                </c:pt>
                <c:pt idx="3">
                  <c:v>20</c:v>
                </c:pt>
                <c:pt idx="4">
                  <c:v>0</c:v>
                </c:pt>
                <c:pt idx="5">
                  <c:v>5</c:v>
                </c:pt>
                <c:pt idx="6">
                  <c:v>0</c:v>
                </c:pt>
                <c:pt idx="7">
                  <c:v>36.363636363636367</c:v>
                </c:pt>
                <c:pt idx="8">
                  <c:v>21.052631578947366</c:v>
                </c:pt>
                <c:pt idx="9">
                  <c:v>7.1428571428571423</c:v>
                </c:pt>
              </c:numCache>
            </c:numRef>
          </c:val>
        </c:ser>
        <c:ser>
          <c:idx val="2"/>
          <c:order val="2"/>
          <c:tx>
            <c:strRef>
              <c:f>Лист12!$D$43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Лист12!$E$40:$N$40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Лист12!$E$43:$N$43</c:f>
              <c:numCache>
                <c:formatCode>0</c:formatCode>
                <c:ptCount val="10"/>
                <c:pt idx="0">
                  <c:v>2.8985507246376812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62284928"/>
        <c:axId val="62286464"/>
        <c:axId val="0"/>
      </c:bar3DChart>
      <c:catAx>
        <c:axId val="62284928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ru-RU"/>
          </a:p>
        </c:txPr>
        <c:crossAx val="62286464"/>
        <c:crosses val="autoZero"/>
        <c:auto val="1"/>
        <c:lblAlgn val="ctr"/>
        <c:lblOffset val="100"/>
        <c:noMultiLvlLbl val="0"/>
      </c:catAx>
      <c:valAx>
        <c:axId val="62286464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crossAx val="62284928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78574300087489068"/>
          <c:y val="9.2592592592592587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Лист12!$C$40</c:f>
              <c:strCache>
                <c:ptCount val="1"/>
                <c:pt idx="0">
                  <c:v>Район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Лист12!$B$41:$B$43</c:f>
              <c:strCache>
                <c:ptCount val="3"/>
                <c:pt idx="0">
                  <c:v>Да</c:v>
                </c:pt>
                <c:pt idx="1">
                  <c:v>Не всегда</c:v>
                </c:pt>
                <c:pt idx="2">
                  <c:v>Нет</c:v>
                </c:pt>
              </c:strCache>
            </c:strRef>
          </c:cat>
          <c:val>
            <c:numRef>
              <c:f>Лист12!$C$41:$C$43</c:f>
              <c:numCache>
                <c:formatCode>0</c:formatCode>
                <c:ptCount val="3"/>
                <c:pt idx="0">
                  <c:v>56.09756097560976</c:v>
                </c:pt>
                <c:pt idx="1">
                  <c:v>13.008130081300814</c:v>
                </c:pt>
                <c:pt idx="2">
                  <c:v>1.2195121951219512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Лист12!$D$31</c:f>
              <c:strCache>
                <c:ptCount val="1"/>
                <c:pt idx="0">
                  <c:v>В целом, 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Лист12!$E$30:$N$30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Лист12!$E$31:$N$31</c:f>
              <c:numCache>
                <c:formatCode>0</c:formatCode>
                <c:ptCount val="10"/>
                <c:pt idx="0">
                  <c:v>76.811594202898547</c:v>
                </c:pt>
                <c:pt idx="1">
                  <c:v>66.666666666666657</c:v>
                </c:pt>
                <c:pt idx="2">
                  <c:v>100</c:v>
                </c:pt>
                <c:pt idx="3">
                  <c:v>60</c:v>
                </c:pt>
                <c:pt idx="4">
                  <c:v>100</c:v>
                </c:pt>
                <c:pt idx="5">
                  <c:v>90</c:v>
                </c:pt>
                <c:pt idx="6">
                  <c:v>100</c:v>
                </c:pt>
                <c:pt idx="7">
                  <c:v>36.363636363636367</c:v>
                </c:pt>
                <c:pt idx="8">
                  <c:v>78.94736842105263</c:v>
                </c:pt>
                <c:pt idx="9">
                  <c:v>78.571428571428569</c:v>
                </c:pt>
              </c:numCache>
            </c:numRef>
          </c:val>
        </c:ser>
        <c:ser>
          <c:idx val="1"/>
          <c:order val="1"/>
          <c:tx>
            <c:strRef>
              <c:f>Лист12!$D$32</c:f>
              <c:strCache>
                <c:ptCount val="1"/>
                <c:pt idx="0">
                  <c:v>В основном, 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Лист12!$E$30:$N$30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Лист12!$E$32:$N$32</c:f>
              <c:numCache>
                <c:formatCode>0</c:formatCode>
                <c:ptCount val="10"/>
                <c:pt idx="0">
                  <c:v>20.289855072463769</c:v>
                </c:pt>
                <c:pt idx="1">
                  <c:v>33.333333333333329</c:v>
                </c:pt>
                <c:pt idx="2">
                  <c:v>0</c:v>
                </c:pt>
                <c:pt idx="3">
                  <c:v>40</c:v>
                </c:pt>
                <c:pt idx="4">
                  <c:v>0</c:v>
                </c:pt>
                <c:pt idx="5">
                  <c:v>10</c:v>
                </c:pt>
                <c:pt idx="6">
                  <c:v>0</c:v>
                </c:pt>
                <c:pt idx="7">
                  <c:v>63.636363636363633</c:v>
                </c:pt>
                <c:pt idx="8">
                  <c:v>21.052631578947366</c:v>
                </c:pt>
                <c:pt idx="9">
                  <c:v>14.285714285714285</c:v>
                </c:pt>
              </c:numCache>
            </c:numRef>
          </c:val>
        </c:ser>
        <c:ser>
          <c:idx val="2"/>
          <c:order val="2"/>
          <c:tx>
            <c:strRef>
              <c:f>Лист12!$D$33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Лист12!$E$30:$N$30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Лист12!$E$33:$N$33</c:f>
              <c:numCache>
                <c:formatCode>0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62686336"/>
        <c:axId val="62687872"/>
        <c:axId val="0"/>
      </c:bar3DChart>
      <c:catAx>
        <c:axId val="62686336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ru-RU"/>
          </a:p>
        </c:txPr>
        <c:crossAx val="62687872"/>
        <c:crosses val="autoZero"/>
        <c:auto val="1"/>
        <c:lblAlgn val="ctr"/>
        <c:lblOffset val="100"/>
        <c:noMultiLvlLbl val="0"/>
      </c:catAx>
      <c:valAx>
        <c:axId val="62687872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crossAx val="62686336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77450973633628262"/>
          <c:y val="0.1296296296296296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Лист12!$C$30</c:f>
              <c:strCache>
                <c:ptCount val="1"/>
                <c:pt idx="0">
                  <c:v>Район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0.16699499598543402"/>
                  <c:y val="-0.3024303732866724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6.173834762086277E-2"/>
                  <c:y val="0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7.0090875175383816E-2"/>
                  <c:y val="-2.777230971128608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Лист12!$B$31:$B$33</c:f>
              <c:strCache>
                <c:ptCount val="3"/>
                <c:pt idx="0">
                  <c:v>В целом, да</c:v>
                </c:pt>
                <c:pt idx="1">
                  <c:v>По большей мере</c:v>
                </c:pt>
                <c:pt idx="2">
                  <c:v>Нет</c:v>
                </c:pt>
              </c:strCache>
            </c:strRef>
          </c:cat>
          <c:val>
            <c:numRef>
              <c:f>Лист12!$C$31:$C$33</c:f>
              <c:numCache>
                <c:formatCode>0</c:formatCode>
                <c:ptCount val="3"/>
                <c:pt idx="0">
                  <c:v>75.203252032520325</c:v>
                </c:pt>
                <c:pt idx="1">
                  <c:v>21.138211382113823</c:v>
                </c:pt>
                <c:pt idx="2">
                  <c:v>1.6260162601626018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Лист12!$D$47</c:f>
              <c:strCache>
                <c:ptCount val="1"/>
                <c:pt idx="0">
                  <c:v>На стенде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Лист12!$E$46:$N$46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Лист12!$E$47:$N$47</c:f>
              <c:numCache>
                <c:formatCode>0</c:formatCode>
                <c:ptCount val="10"/>
                <c:pt idx="0">
                  <c:v>98.557246376812003</c:v>
                </c:pt>
                <c:pt idx="1">
                  <c:v>83.333333333333343</c:v>
                </c:pt>
                <c:pt idx="2">
                  <c:v>85.714285714285708</c:v>
                </c:pt>
                <c:pt idx="3">
                  <c:v>1</c:v>
                </c:pt>
                <c:pt idx="4">
                  <c:v>1</c:v>
                </c:pt>
                <c:pt idx="5">
                  <c:v>65</c:v>
                </c:pt>
                <c:pt idx="6">
                  <c:v>1</c:v>
                </c:pt>
                <c:pt idx="7">
                  <c:v>1</c:v>
                </c:pt>
                <c:pt idx="8">
                  <c:v>94.736842152631993</c:v>
                </c:pt>
                <c:pt idx="9">
                  <c:v>92.857142857142861</c:v>
                </c:pt>
              </c:numCache>
            </c:numRef>
          </c:val>
        </c:ser>
        <c:ser>
          <c:idx val="1"/>
          <c:order val="1"/>
          <c:tx>
            <c:strRef>
              <c:f>Лист12!$D$48</c:f>
              <c:strCache>
                <c:ptCount val="1"/>
                <c:pt idx="0">
                  <c:v>На сайте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Лист12!$E$46:$N$46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Лист12!$E$48:$N$48</c:f>
              <c:numCache>
                <c:formatCode>0</c:formatCode>
                <c:ptCount val="10"/>
                <c:pt idx="0">
                  <c:v>13.43478268696</c:v>
                </c:pt>
                <c:pt idx="1">
                  <c:v>16.666666666666664</c:v>
                </c:pt>
                <c:pt idx="4">
                  <c:v>11.111111111111111</c:v>
                </c:pt>
                <c:pt idx="5">
                  <c:v>15</c:v>
                </c:pt>
                <c:pt idx="9">
                  <c:v>14.285714285714285</c:v>
                </c:pt>
              </c:numCache>
            </c:numRef>
          </c:val>
        </c:ser>
        <c:ser>
          <c:idx val="2"/>
          <c:order val="2"/>
          <c:tx>
            <c:strRef>
              <c:f>Лист12!$D$49</c:f>
              <c:strCache>
                <c:ptCount val="1"/>
                <c:pt idx="0">
                  <c:v>Доводят лично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Лист12!$E$46:$N$46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Лист12!$E$49:$N$49</c:f>
              <c:numCache>
                <c:formatCode>0</c:formatCode>
                <c:ptCount val="10"/>
                <c:pt idx="0">
                  <c:v>8.6956521739134001</c:v>
                </c:pt>
                <c:pt idx="1">
                  <c:v>16.666666666666664</c:v>
                </c:pt>
                <c:pt idx="2">
                  <c:v>28.571428571428569</c:v>
                </c:pt>
                <c:pt idx="5">
                  <c:v>1</c:v>
                </c:pt>
                <c:pt idx="6">
                  <c:v>28.571428571428569</c:v>
                </c:pt>
                <c:pt idx="9">
                  <c:v>7.1428571428571423</c:v>
                </c:pt>
              </c:numCache>
            </c:numRef>
          </c:val>
        </c:ser>
        <c:ser>
          <c:idx val="3"/>
          <c:order val="3"/>
          <c:tx>
            <c:strRef>
              <c:f>Лист12!$D$50</c:f>
              <c:strCache>
                <c:ptCount val="1"/>
                <c:pt idx="0">
                  <c:v>Не знаю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Лист12!$E$46:$N$46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Лист12!$E$50:$N$50</c:f>
              <c:numCache>
                <c:formatCode>General</c:formatCode>
                <c:ptCount val="10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61802752"/>
        <c:axId val="61820928"/>
        <c:axId val="0"/>
      </c:bar3DChart>
      <c:catAx>
        <c:axId val="61802752"/>
        <c:scaling>
          <c:orientation val="minMax"/>
        </c:scaling>
        <c:delete val="0"/>
        <c:axPos val="l"/>
        <c:majorGridlines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ru-RU"/>
          </a:p>
        </c:txPr>
        <c:crossAx val="61820928"/>
        <c:crosses val="autoZero"/>
        <c:auto val="1"/>
        <c:lblAlgn val="ctr"/>
        <c:lblOffset val="100"/>
        <c:noMultiLvlLbl val="0"/>
      </c:catAx>
      <c:valAx>
        <c:axId val="61820928"/>
        <c:scaling>
          <c:orientation val="minMax"/>
        </c:scaling>
        <c:delete val="1"/>
        <c:axPos val="b"/>
        <c:numFmt formatCode="0" sourceLinked="1"/>
        <c:majorTickMark val="none"/>
        <c:minorTickMark val="none"/>
        <c:tickLblPos val="nextTo"/>
        <c:crossAx val="61802752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8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layout>
        <c:manualLayout>
          <c:xMode val="edge"/>
          <c:yMode val="edge"/>
          <c:x val="0.76074300087489066"/>
          <c:y val="0.15740740740740741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Лист12!$C$46</c:f>
              <c:strCache>
                <c:ptCount val="1"/>
                <c:pt idx="0">
                  <c:v>Район</c:v>
                </c:pt>
              </c:strCache>
            </c:strRef>
          </c:tx>
          <c:invertIfNegative val="0"/>
          <c:cat>
            <c:strRef>
              <c:f>Лист12!$B$47:$B$50</c:f>
              <c:strCache>
                <c:ptCount val="4"/>
                <c:pt idx="0">
                  <c:v>На стенде</c:v>
                </c:pt>
                <c:pt idx="1">
                  <c:v>На сайте</c:v>
                </c:pt>
                <c:pt idx="2">
                  <c:v>Доводят лично</c:v>
                </c:pt>
                <c:pt idx="3">
                  <c:v>Не знаю</c:v>
                </c:pt>
              </c:strCache>
            </c:strRef>
          </c:cat>
          <c:val>
            <c:numRef>
              <c:f>Лист12!$C$47:$C$50</c:f>
              <c:numCache>
                <c:formatCode>0</c:formatCode>
                <c:ptCount val="4"/>
                <c:pt idx="0">
                  <c:v>96.341463414634148</c:v>
                </c:pt>
                <c:pt idx="1">
                  <c:v>10.975609756097562</c:v>
                </c:pt>
                <c:pt idx="2">
                  <c:v>7.7235772357723578</c:v>
                </c:pt>
                <c:pt idx="3">
                  <c:v>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61838080"/>
        <c:axId val="61839616"/>
        <c:axId val="0"/>
      </c:bar3DChart>
      <c:catAx>
        <c:axId val="61838080"/>
        <c:scaling>
          <c:orientation val="minMax"/>
        </c:scaling>
        <c:delete val="0"/>
        <c:axPos val="l"/>
        <c:majorTickMark val="none"/>
        <c:minorTickMark val="none"/>
        <c:tickLblPos val="nextTo"/>
        <c:crossAx val="61839616"/>
        <c:crosses val="autoZero"/>
        <c:auto val="1"/>
        <c:lblAlgn val="ctr"/>
        <c:lblOffset val="100"/>
        <c:noMultiLvlLbl val="0"/>
      </c:catAx>
      <c:valAx>
        <c:axId val="61839616"/>
        <c:scaling>
          <c:orientation val="minMax"/>
        </c:scaling>
        <c:delete val="1"/>
        <c:axPos val="b"/>
        <c:numFmt formatCode="0" sourceLinked="1"/>
        <c:majorTickMark val="out"/>
        <c:minorTickMark val="none"/>
        <c:tickLblPos val="nextTo"/>
        <c:crossAx val="618380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Лист12!$D$53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Лист12!$E$52:$N$52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Лист12!$E$53:$N$53</c:f>
              <c:numCache>
                <c:formatCode>0</c:formatCode>
                <c:ptCount val="10"/>
                <c:pt idx="0">
                  <c:v>92.753623188405797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95</c:v>
                </c:pt>
                <c:pt idx="6">
                  <c:v>100</c:v>
                </c:pt>
                <c:pt idx="7">
                  <c:v>90.909090909090907</c:v>
                </c:pt>
                <c:pt idx="8">
                  <c:v>89.473684210526315</c:v>
                </c:pt>
                <c:pt idx="9">
                  <c:v>78.571428571428569</c:v>
                </c:pt>
              </c:numCache>
            </c:numRef>
          </c:val>
        </c:ser>
        <c:ser>
          <c:idx val="1"/>
          <c:order val="1"/>
          <c:tx>
            <c:strRef>
              <c:f>Лист12!$D$54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Лист12!$E$52:$N$52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Лист12!$E$54:$N$54</c:f>
              <c:numCache>
                <c:formatCode>0</c:formatCode>
                <c:ptCount val="10"/>
                <c:pt idx="0">
                  <c:v>2.8985507246376812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5</c:v>
                </c:pt>
                <c:pt idx="6">
                  <c:v>0</c:v>
                </c:pt>
                <c:pt idx="7">
                  <c:v>9.0909090909090917</c:v>
                </c:pt>
                <c:pt idx="8">
                  <c:v>10.526315789473683</c:v>
                </c:pt>
                <c:pt idx="9">
                  <c:v>21.428571428571427</c:v>
                </c:pt>
              </c:numCache>
            </c:numRef>
          </c:val>
        </c:ser>
        <c:ser>
          <c:idx val="2"/>
          <c:order val="2"/>
          <c:tx>
            <c:strRef>
              <c:f>Лист12!$D$55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Лист12!$E$52:$N$52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Лист12!$E$55:$N$55</c:f>
              <c:numCache>
                <c:formatCode>0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62728448"/>
        <c:axId val="62742528"/>
        <c:axId val="0"/>
      </c:bar3DChart>
      <c:catAx>
        <c:axId val="62728448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ru-RU"/>
          </a:p>
        </c:txPr>
        <c:crossAx val="62742528"/>
        <c:crosses val="autoZero"/>
        <c:auto val="1"/>
        <c:lblAlgn val="ctr"/>
        <c:lblOffset val="100"/>
        <c:noMultiLvlLbl val="0"/>
      </c:catAx>
      <c:valAx>
        <c:axId val="62742528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crossAx val="62728448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78574300087489068"/>
          <c:y val="0.13425925925925927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Лист12!$C$52</c:f>
              <c:strCache>
                <c:ptCount val="1"/>
                <c:pt idx="0">
                  <c:v>Район</c:v>
                </c:pt>
              </c:strCache>
            </c:strRef>
          </c:tx>
          <c:explosion val="25"/>
          <c:dLbls>
            <c:dLbl>
              <c:idx val="1"/>
              <c:layout>
                <c:manualLayout>
                  <c:x val="-0.12339610673665792"/>
                  <c:y val="0.1296296296296296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0279155730533683"/>
                  <c:y val="6.829250510352873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Лист12!$B$53:$B$55</c:f>
              <c:strCache>
                <c:ptCount val="3"/>
                <c:pt idx="0">
                  <c:v>Да</c:v>
                </c:pt>
                <c:pt idx="1">
                  <c:v>Не всегда</c:v>
                </c:pt>
                <c:pt idx="2">
                  <c:v>Нет</c:v>
                </c:pt>
              </c:strCache>
            </c:strRef>
          </c:cat>
          <c:val>
            <c:numRef>
              <c:f>Лист12!$C$53:$C$55</c:f>
              <c:numCache>
                <c:formatCode>0</c:formatCode>
                <c:ptCount val="3"/>
                <c:pt idx="0">
                  <c:v>91.463414634146346</c:v>
                </c:pt>
                <c:pt idx="1">
                  <c:v>7</c:v>
                </c:pt>
                <c:pt idx="2">
                  <c:v>2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7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Лист12!$D$58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Лист12!$E$57:$N$57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Лист12!$E$58:$N$58</c:f>
              <c:numCache>
                <c:formatCode>0</c:formatCode>
                <c:ptCount val="10"/>
                <c:pt idx="0">
                  <c:v>88.405797101449281</c:v>
                </c:pt>
                <c:pt idx="1">
                  <c:v>83.333333333333343</c:v>
                </c:pt>
                <c:pt idx="2">
                  <c:v>85.714285714285708</c:v>
                </c:pt>
                <c:pt idx="3">
                  <c:v>100</c:v>
                </c:pt>
                <c:pt idx="4">
                  <c:v>100</c:v>
                </c:pt>
                <c:pt idx="5">
                  <c:v>95</c:v>
                </c:pt>
                <c:pt idx="6">
                  <c:v>100</c:v>
                </c:pt>
                <c:pt idx="7">
                  <c:v>100</c:v>
                </c:pt>
                <c:pt idx="8">
                  <c:v>94.73684210526315</c:v>
                </c:pt>
                <c:pt idx="9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Лист12!$D$59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Лист12!$E$57:$N$57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Лист12!$E$59:$N$59</c:f>
              <c:numCache>
                <c:formatCode>0</c:formatCode>
                <c:ptCount val="10"/>
                <c:pt idx="0">
                  <c:v>1.4492753623188406</c:v>
                </c:pt>
                <c:pt idx="1">
                  <c:v>16.666666666666664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5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Лист12!$D$60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Лист12!$E$57:$N$57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Лист12!$E$60:$N$60</c:f>
              <c:numCache>
                <c:formatCode>0</c:formatCode>
                <c:ptCount val="10"/>
                <c:pt idx="0">
                  <c:v>5.7971014492753623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62441728"/>
        <c:axId val="62451712"/>
        <c:axId val="0"/>
      </c:bar3DChart>
      <c:catAx>
        <c:axId val="62441728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ru-RU"/>
          </a:p>
        </c:txPr>
        <c:crossAx val="62451712"/>
        <c:crosses val="autoZero"/>
        <c:auto val="1"/>
        <c:lblAlgn val="ctr"/>
        <c:lblOffset val="100"/>
        <c:noMultiLvlLbl val="0"/>
      </c:catAx>
      <c:valAx>
        <c:axId val="62451712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crossAx val="62441728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75518744531933513"/>
          <c:y val="0.15740740740740741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Лист12!$C$57</c:f>
              <c:strCache>
                <c:ptCount val="1"/>
                <c:pt idx="0">
                  <c:v>Район</c:v>
                </c:pt>
              </c:strCache>
            </c:strRef>
          </c:tx>
          <c:explosion val="25"/>
          <c:dLbls>
            <c:dLbl>
              <c:idx val="1"/>
              <c:layout>
                <c:manualLayout>
                  <c:x val="-5.053018372703412E-2"/>
                  <c:y val="8.79629629629629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4329735345581801"/>
                  <c:y val="4.977398658501020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Лист12!$B$58:$B$60</c:f>
              <c:strCache>
                <c:ptCount val="3"/>
                <c:pt idx="0">
                  <c:v>Да</c:v>
                </c:pt>
                <c:pt idx="1">
                  <c:v>Не всегда</c:v>
                </c:pt>
                <c:pt idx="2">
                  <c:v>Нет</c:v>
                </c:pt>
              </c:strCache>
            </c:strRef>
          </c:cat>
          <c:val>
            <c:numRef>
              <c:f>Лист12!$C$58:$C$60</c:f>
              <c:numCache>
                <c:formatCode>0</c:formatCode>
                <c:ptCount val="3"/>
                <c:pt idx="0">
                  <c:v>93.089430894308947</c:v>
                </c:pt>
                <c:pt idx="1">
                  <c:v>1.2195121951219512</c:v>
                </c:pt>
                <c:pt idx="2">
                  <c:v>3.2520325203252036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'Оценка качества школьного питан'!$C$1554:$C$1556</c:f>
              <c:strCache>
                <c:ptCount val="3"/>
                <c:pt idx="0">
                  <c:v>Да</c:v>
                </c:pt>
                <c:pt idx="1">
                  <c:v>Не всегда</c:v>
                </c:pt>
                <c:pt idx="2">
                  <c:v>Нет</c:v>
                </c:pt>
              </c:strCache>
            </c:strRef>
          </c:cat>
          <c:val>
            <c:numRef>
              <c:f>'Оценка качества школьного питан'!$D$1554:$D$1556</c:f>
              <c:numCache>
                <c:formatCode>0</c:formatCode>
                <c:ptCount val="3"/>
                <c:pt idx="0">
                  <c:v>82.462927143778202</c:v>
                </c:pt>
                <c:pt idx="1">
                  <c:v>13.539651837524177</c:v>
                </c:pt>
                <c:pt idx="2">
                  <c:v>2.9658284977433915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8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Лист12!$D$63</c:f>
              <c:strCache>
                <c:ptCount val="1"/>
                <c:pt idx="0">
                  <c:v>Имеется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Лист12!$E$62:$N$62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Лист12!$E$63:$N$63</c:f>
              <c:numCache>
                <c:formatCode>0</c:formatCode>
                <c:ptCount val="10"/>
                <c:pt idx="0">
                  <c:v>74</c:v>
                </c:pt>
                <c:pt idx="1">
                  <c:v>67</c:v>
                </c:pt>
                <c:pt idx="2">
                  <c:v>100</c:v>
                </c:pt>
                <c:pt idx="3">
                  <c:v>100</c:v>
                </c:pt>
                <c:pt idx="4">
                  <c:v>88.888888888888886</c:v>
                </c:pt>
                <c:pt idx="5">
                  <c:v>90</c:v>
                </c:pt>
                <c:pt idx="6">
                  <c:v>100</c:v>
                </c:pt>
                <c:pt idx="7">
                  <c:v>91</c:v>
                </c:pt>
                <c:pt idx="8">
                  <c:v>100</c:v>
                </c:pt>
                <c:pt idx="9">
                  <c:v>93</c:v>
                </c:pt>
              </c:numCache>
            </c:numRef>
          </c:val>
        </c:ser>
        <c:ser>
          <c:idx val="1"/>
          <c:order val="1"/>
          <c:tx>
            <c:strRef>
              <c:f>Лист12!$D$64</c:f>
              <c:strCache>
                <c:ptCount val="1"/>
                <c:pt idx="0">
                  <c:v>Имеется, но не обновляется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Лист12!$E$62:$N$62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Лист12!$E$64:$N$64</c:f>
              <c:numCache>
                <c:formatCode>0</c:formatCode>
                <c:ptCount val="10"/>
                <c:pt idx="0">
                  <c:v>23</c:v>
                </c:pt>
                <c:pt idx="1">
                  <c:v>33.333333333333329</c:v>
                </c:pt>
                <c:pt idx="2">
                  <c:v>0</c:v>
                </c:pt>
                <c:pt idx="3">
                  <c:v>0</c:v>
                </c:pt>
                <c:pt idx="4">
                  <c:v>11</c:v>
                </c:pt>
                <c:pt idx="5">
                  <c:v>10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7.1428571428571423</c:v>
                </c:pt>
              </c:numCache>
            </c:numRef>
          </c:val>
        </c:ser>
        <c:ser>
          <c:idx val="2"/>
          <c:order val="2"/>
          <c:tx>
            <c:strRef>
              <c:f>Лист12!$D$65</c:f>
              <c:strCache>
                <c:ptCount val="1"/>
                <c:pt idx="0">
                  <c:v>Отсутствует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Лист12!$E$62:$N$62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Лист12!$E$65:$N$65</c:f>
              <c:numCache>
                <c:formatCode>0</c:formatCode>
                <c:ptCount val="10"/>
                <c:pt idx="0">
                  <c:v>2.8985507246376812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9.0909090909090917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62503168"/>
        <c:axId val="62529536"/>
        <c:axId val="0"/>
      </c:bar3DChart>
      <c:catAx>
        <c:axId val="62503168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ru-RU"/>
          </a:p>
        </c:txPr>
        <c:crossAx val="62529536"/>
        <c:crosses val="autoZero"/>
        <c:auto val="1"/>
        <c:lblAlgn val="ctr"/>
        <c:lblOffset val="100"/>
        <c:noMultiLvlLbl val="0"/>
      </c:catAx>
      <c:valAx>
        <c:axId val="62529536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crossAx val="62503168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72848020494115373"/>
          <c:y val="0.20833333333333334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75"/>
          <c:y val="0.36360673665791782"/>
          <c:w val="0.71111111111111114"/>
          <c:h val="0.56433763487897348"/>
        </c:manualLayout>
      </c:layout>
      <c:pie3DChart>
        <c:varyColors val="1"/>
        <c:ser>
          <c:idx val="0"/>
          <c:order val="0"/>
          <c:tx>
            <c:strRef>
              <c:f>Лист12!$C$62</c:f>
              <c:strCache>
                <c:ptCount val="1"/>
                <c:pt idx="0">
                  <c:v>Район</c:v>
                </c:pt>
              </c:strCache>
            </c:strRef>
          </c:tx>
          <c:explosion val="25"/>
          <c:dLbls>
            <c:dLbl>
              <c:idx val="1"/>
              <c:layout>
                <c:manualLayout>
                  <c:x val="-0.13107042869641294"/>
                  <c:y val="0.2328346456692913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5.6339238845144357E-2"/>
                  <c:y val="-7.230242053076698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Лист12!$B$63:$B$65</c:f>
              <c:strCache>
                <c:ptCount val="3"/>
                <c:pt idx="0">
                  <c:v>Имеется</c:v>
                </c:pt>
                <c:pt idx="1">
                  <c:v>Имеется, но не обновляется</c:v>
                </c:pt>
                <c:pt idx="2">
                  <c:v>Отсутствует</c:v>
                </c:pt>
              </c:strCache>
            </c:strRef>
          </c:cat>
          <c:val>
            <c:numRef>
              <c:f>Лист12!$C$63:$C$65</c:f>
              <c:numCache>
                <c:formatCode>0</c:formatCode>
                <c:ptCount val="3"/>
                <c:pt idx="0">
                  <c:v>78</c:v>
                </c:pt>
                <c:pt idx="1">
                  <c:v>20</c:v>
                </c:pt>
                <c:pt idx="2">
                  <c:v>2.0325203252032518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8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Лист12!$D$69</c:f>
              <c:strCache>
                <c:ptCount val="1"/>
                <c:pt idx="0">
                  <c:v>Викторины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Лист12!$E$68:$N$68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Лист12!$E$69:$N$69</c:f>
              <c:numCache>
                <c:formatCode>General</c:formatCode>
                <c:ptCount val="10"/>
                <c:pt idx="0" formatCode="0">
                  <c:v>1.4492753623188406</c:v>
                </c:pt>
                <c:pt idx="5" formatCode="0">
                  <c:v>1</c:v>
                </c:pt>
                <c:pt idx="7" formatCode="0">
                  <c:v>18.181818181818183</c:v>
                </c:pt>
              </c:numCache>
            </c:numRef>
          </c:val>
        </c:ser>
        <c:ser>
          <c:idx val="1"/>
          <c:order val="1"/>
          <c:tx>
            <c:strRef>
              <c:f>Лист12!$D$70</c:f>
              <c:strCache>
                <c:ptCount val="1"/>
                <c:pt idx="0">
                  <c:v>Опросы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Лист12!$E$68:$N$68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Лист12!$E$70:$N$70</c:f>
              <c:numCache>
                <c:formatCode>0</c:formatCode>
                <c:ptCount val="10"/>
                <c:pt idx="0">
                  <c:v>42.289855724639999</c:v>
                </c:pt>
                <c:pt idx="1">
                  <c:v>5</c:v>
                </c:pt>
                <c:pt idx="2">
                  <c:v>42.857142857142854</c:v>
                </c:pt>
                <c:pt idx="3">
                  <c:v>2</c:v>
                </c:pt>
                <c:pt idx="4">
                  <c:v>55.555555555555557</c:v>
                </c:pt>
                <c:pt idx="5">
                  <c:v>6</c:v>
                </c:pt>
                <c:pt idx="6">
                  <c:v>14.285714285714285</c:v>
                </c:pt>
                <c:pt idx="7">
                  <c:v>36.363636363636367</c:v>
                </c:pt>
                <c:pt idx="8">
                  <c:v>21.526315789474001</c:v>
                </c:pt>
                <c:pt idx="9">
                  <c:v>42.857142857142854</c:v>
                </c:pt>
              </c:numCache>
            </c:numRef>
          </c:val>
        </c:ser>
        <c:ser>
          <c:idx val="2"/>
          <c:order val="2"/>
          <c:tx>
            <c:strRef>
              <c:f>Лист12!$D$71</c:f>
              <c:strCache>
                <c:ptCount val="1"/>
                <c:pt idx="0">
                  <c:v>Конкурсы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2.8446660048525073E-3"/>
                  <c:y val="-1.92615690747166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Лист12!$E$68:$N$68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Лист12!$E$71:$N$71</c:f>
              <c:numCache>
                <c:formatCode>0</c:formatCode>
                <c:ptCount val="10"/>
                <c:pt idx="0">
                  <c:v>4.3478268695651998</c:v>
                </c:pt>
                <c:pt idx="1">
                  <c:v>16.666666666666664</c:v>
                </c:pt>
                <c:pt idx="7">
                  <c:v>9.9999999000000006</c:v>
                </c:pt>
              </c:numCache>
            </c:numRef>
          </c:val>
        </c:ser>
        <c:ser>
          <c:idx val="3"/>
          <c:order val="3"/>
          <c:tx>
            <c:strRef>
              <c:f>Лист12!$D$72</c:f>
              <c:strCache>
                <c:ptCount val="1"/>
                <c:pt idx="0">
                  <c:v>Обсуждение в чате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1378664019410029E-2"/>
                  <c:y val="1.65099163497572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Лист12!$E$68:$N$68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Лист12!$E$72:$N$72</c:f>
              <c:numCache>
                <c:formatCode>0</c:formatCode>
                <c:ptCount val="10"/>
                <c:pt idx="0">
                  <c:v>1.1449275362319</c:v>
                </c:pt>
                <c:pt idx="1">
                  <c:v>16.666666666666664</c:v>
                </c:pt>
                <c:pt idx="3">
                  <c:v>4</c:v>
                </c:pt>
                <c:pt idx="5">
                  <c:v>5</c:v>
                </c:pt>
                <c:pt idx="6">
                  <c:v>14.285714285714285</c:v>
                </c:pt>
                <c:pt idx="8">
                  <c:v>5.2631578947368416</c:v>
                </c:pt>
                <c:pt idx="9">
                  <c:v>21.428571428571427</c:v>
                </c:pt>
              </c:numCache>
            </c:numRef>
          </c:val>
        </c:ser>
        <c:ser>
          <c:idx val="4"/>
          <c:order val="4"/>
          <c:tx>
            <c:strRef>
              <c:f>Лист12!$D$73</c:f>
              <c:strCache>
                <c:ptCount val="1"/>
                <c:pt idx="0">
                  <c:v>Родительские собрания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9912662033967552E-2"/>
                  <c:y val="-2.75165272495952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2.8445540101279068E-3"/>
                  <c:y val="-2.20132217996762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Лист12!$E$68:$N$68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Лист12!$E$73:$N$73</c:f>
              <c:numCache>
                <c:formatCode>0</c:formatCode>
                <c:ptCount val="10"/>
                <c:pt idx="0">
                  <c:v>33.333333333333329</c:v>
                </c:pt>
                <c:pt idx="1">
                  <c:v>16.666666666666664</c:v>
                </c:pt>
                <c:pt idx="2">
                  <c:v>57.142857142857139</c:v>
                </c:pt>
                <c:pt idx="3">
                  <c:v>4</c:v>
                </c:pt>
                <c:pt idx="4">
                  <c:v>22.222222222222221</c:v>
                </c:pt>
                <c:pt idx="5">
                  <c:v>15</c:v>
                </c:pt>
                <c:pt idx="6">
                  <c:v>71.428571428571431</c:v>
                </c:pt>
                <c:pt idx="7">
                  <c:v>36.363636363636367</c:v>
                </c:pt>
                <c:pt idx="8">
                  <c:v>73.684215263157995</c:v>
                </c:pt>
                <c:pt idx="9">
                  <c:v>21.428571428571427</c:v>
                </c:pt>
              </c:numCache>
            </c:numRef>
          </c:val>
        </c:ser>
        <c:ser>
          <c:idx val="5"/>
          <c:order val="5"/>
          <c:tx>
            <c:strRef>
              <c:f>Лист12!$D$74</c:f>
              <c:strCache>
                <c:ptCount val="1"/>
                <c:pt idx="0">
                  <c:v>ЭДС</c:v>
                </c:pt>
              </c:strCache>
            </c:strRef>
          </c:tx>
          <c:invertIfNegative val="0"/>
          <c:cat>
            <c:strRef>
              <c:f>Лист12!$E$68:$N$68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Лист12!$E$74:$N$74</c:f>
              <c:numCache>
                <c:formatCode>General</c:formatCode>
                <c:ptCount val="10"/>
              </c:numCache>
            </c:numRef>
          </c:val>
        </c:ser>
        <c:ser>
          <c:idx val="6"/>
          <c:order val="6"/>
          <c:tx>
            <c:strRef>
              <c:f>Лист12!$D$75</c:f>
              <c:strCache>
                <c:ptCount val="1"/>
                <c:pt idx="0">
                  <c:v>Не в каких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Лист12!$E$68:$N$68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Лист12!$E$75:$N$75</c:f>
              <c:numCache>
                <c:formatCode>General</c:formatCode>
                <c:ptCount val="10"/>
                <c:pt idx="0" formatCode="0">
                  <c:v>1.4492753623188406</c:v>
                </c:pt>
                <c:pt idx="5" formatCode="0">
                  <c:v>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62629760"/>
        <c:axId val="62640896"/>
        <c:axId val="0"/>
      </c:bar3DChart>
      <c:catAx>
        <c:axId val="62629760"/>
        <c:scaling>
          <c:orientation val="minMax"/>
        </c:scaling>
        <c:delete val="0"/>
        <c:axPos val="l"/>
        <c:majorGridlines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62640896"/>
        <c:crosses val="autoZero"/>
        <c:auto val="1"/>
        <c:lblAlgn val="ctr"/>
        <c:lblOffset val="100"/>
        <c:noMultiLvlLbl val="0"/>
      </c:catAx>
      <c:valAx>
        <c:axId val="62640896"/>
        <c:scaling>
          <c:orientation val="minMax"/>
        </c:scaling>
        <c:delete val="1"/>
        <c:axPos val="b"/>
        <c:numFmt formatCode="0" sourceLinked="1"/>
        <c:majorTickMark val="out"/>
        <c:minorTickMark val="none"/>
        <c:tickLblPos val="nextTo"/>
        <c:crossAx val="6262976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45010377431181481"/>
          <c:y val="4.2183411564196048E-2"/>
          <c:w val="0.50800191107798043"/>
          <c:h val="0.12796268498906271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44528147666132334"/>
          <c:y val="0.4926983991228685"/>
        </c:manualLayout>
      </c:layout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Лист12!$C$68</c:f>
              <c:strCache>
                <c:ptCount val="1"/>
                <c:pt idx="0">
                  <c:v>Район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4.9649878848534328E-2"/>
                  <c:y val="-5.78702080943981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-8.3620848587005192E-2"/>
                  <c:y val="-0.10683730725119667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-2.0905212146751298E-2"/>
                  <c:y val="-0.1335466340639958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Лист12!$B$69:$B$75</c:f>
              <c:strCache>
                <c:ptCount val="7"/>
                <c:pt idx="0">
                  <c:v>Викторины</c:v>
                </c:pt>
                <c:pt idx="1">
                  <c:v>Опросы</c:v>
                </c:pt>
                <c:pt idx="2">
                  <c:v>Конкурсы</c:v>
                </c:pt>
                <c:pt idx="3">
                  <c:v>Обсуждение в чате</c:v>
                </c:pt>
                <c:pt idx="4">
                  <c:v>Родительские собрания</c:v>
                </c:pt>
                <c:pt idx="5">
                  <c:v>ЭДС</c:v>
                </c:pt>
                <c:pt idx="6">
                  <c:v>Не в каких</c:v>
                </c:pt>
              </c:strCache>
            </c:strRef>
          </c:cat>
          <c:val>
            <c:numRef>
              <c:f>Лист12!$C$69:$C$75</c:f>
              <c:numCache>
                <c:formatCode>0</c:formatCode>
                <c:ptCount val="7"/>
                <c:pt idx="0">
                  <c:v>2.4390243902439024</c:v>
                </c:pt>
                <c:pt idx="1">
                  <c:v>40.243902439024396</c:v>
                </c:pt>
                <c:pt idx="2">
                  <c:v>3.2520325203252036</c:v>
                </c:pt>
                <c:pt idx="3">
                  <c:v>10.569105691056912</c:v>
                </c:pt>
                <c:pt idx="4">
                  <c:v>34.552845528455286</c:v>
                </c:pt>
                <c:pt idx="5">
                  <c:v>0</c:v>
                </c:pt>
                <c:pt idx="6">
                  <c:v>1.2195121951219512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externalData r:id="rId1">
    <c:autoUpdate val="0"/>
  </c:externalData>
</c:chartSpace>
</file>

<file path=ppt/charts/chart8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Лист12!$D$78</c:f>
              <c:strCache>
                <c:ptCount val="1"/>
                <c:pt idx="0">
                  <c:v>Кипяченная вода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Лист12!$E$77:$N$77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Лист12!$E$78:$N$78</c:f>
              <c:numCache>
                <c:formatCode>0</c:formatCode>
                <c:ptCount val="10"/>
                <c:pt idx="0">
                  <c:v>42.028985507246375</c:v>
                </c:pt>
                <c:pt idx="1">
                  <c:v>0</c:v>
                </c:pt>
                <c:pt idx="2">
                  <c:v>14.285714285714285</c:v>
                </c:pt>
                <c:pt idx="3">
                  <c:v>0</c:v>
                </c:pt>
                <c:pt idx="4">
                  <c:v>33.333333333333329</c:v>
                </c:pt>
                <c:pt idx="5">
                  <c:v>10</c:v>
                </c:pt>
                <c:pt idx="6">
                  <c:v>0</c:v>
                </c:pt>
                <c:pt idx="7">
                  <c:v>9.0909090909090917</c:v>
                </c:pt>
                <c:pt idx="8">
                  <c:v>0</c:v>
                </c:pt>
                <c:pt idx="9">
                  <c:v>78.571428571428569</c:v>
                </c:pt>
              </c:numCache>
            </c:numRef>
          </c:val>
        </c:ser>
        <c:ser>
          <c:idx val="1"/>
          <c:order val="1"/>
          <c:tx>
            <c:strRef>
              <c:f>Лист12!$D$79</c:f>
              <c:strCache>
                <c:ptCount val="1"/>
                <c:pt idx="0">
                  <c:v>Бутилированная вода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Лист12!$E$77:$N$77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Лист12!$E$79:$N$79</c:f>
              <c:numCache>
                <c:formatCode>0</c:formatCode>
                <c:ptCount val="10"/>
                <c:pt idx="0">
                  <c:v>23.188405797101449</c:v>
                </c:pt>
                <c:pt idx="1">
                  <c:v>83.333333333333343</c:v>
                </c:pt>
                <c:pt idx="2">
                  <c:v>85.714285714285708</c:v>
                </c:pt>
                <c:pt idx="3">
                  <c:v>100</c:v>
                </c:pt>
                <c:pt idx="4">
                  <c:v>55.555555555555557</c:v>
                </c:pt>
                <c:pt idx="5">
                  <c:v>85</c:v>
                </c:pt>
                <c:pt idx="6">
                  <c:v>100</c:v>
                </c:pt>
                <c:pt idx="7">
                  <c:v>72.727272727272734</c:v>
                </c:pt>
                <c:pt idx="8">
                  <c:v>94.73684210526315</c:v>
                </c:pt>
                <c:pt idx="9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Лист12!$D$80</c:f>
              <c:strCache>
                <c:ptCount val="1"/>
                <c:pt idx="0">
                  <c:v>Фонтанчик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Лист12!$E$77:$N$77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Лист12!$E$80:$N$80</c:f>
              <c:numCache>
                <c:formatCode>0</c:formatCode>
                <c:ptCount val="10"/>
                <c:pt idx="0">
                  <c:v>2.8985507246376812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3"/>
          <c:order val="3"/>
          <c:tx>
            <c:strRef>
              <c:f>Лист12!$D$81</c:f>
              <c:strCache>
                <c:ptCount val="1"/>
                <c:pt idx="0">
                  <c:v>Не организован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Лист12!$E$77:$N$77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Лист12!$E$81:$N$81</c:f>
              <c:numCache>
                <c:formatCode>0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4"/>
          <c:order val="4"/>
          <c:tx>
            <c:strRef>
              <c:f>Лист12!$D$82</c:f>
              <c:strCache>
                <c:ptCount val="1"/>
                <c:pt idx="0">
                  <c:v>Не знаю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Лист12!$E$77:$N$77</c:f>
              <c:strCache>
                <c:ptCount val="10"/>
                <c:pt idx="0">
                  <c:v>д/с Сказка</c:v>
                </c:pt>
                <c:pt idx="1">
                  <c:v>Лопазновский д/с</c:v>
                </c:pt>
                <c:pt idx="2">
                  <c:v>Майский д/с</c:v>
                </c:pt>
                <c:pt idx="3">
                  <c:v>Никулинский д/с</c:v>
                </c:pt>
                <c:pt idx="4">
                  <c:v>Степновский д/с</c:v>
                </c:pt>
                <c:pt idx="5">
                  <c:v>Маслянский д/с</c:v>
                </c:pt>
                <c:pt idx="6">
                  <c:v>Рождественский д/с</c:v>
                </c:pt>
                <c:pt idx="7">
                  <c:v>Новоандреевский д/с</c:v>
                </c:pt>
                <c:pt idx="8">
                  <c:v>Усовский д/с</c:v>
                </c:pt>
                <c:pt idx="9">
                  <c:v>Александровский д/с</c:v>
                </c:pt>
              </c:strCache>
            </c:strRef>
          </c:cat>
          <c:val>
            <c:numRef>
              <c:f>Лист12!$E$82:$N$82</c:f>
              <c:numCache>
                <c:formatCode>0</c:formatCode>
                <c:ptCount val="10"/>
                <c:pt idx="0">
                  <c:v>31.884057971014485</c:v>
                </c:pt>
                <c:pt idx="1">
                  <c:v>16.666666666666657</c:v>
                </c:pt>
                <c:pt idx="2">
                  <c:v>0</c:v>
                </c:pt>
                <c:pt idx="3">
                  <c:v>0</c:v>
                </c:pt>
                <c:pt idx="4">
                  <c:v>11.111111111111114</c:v>
                </c:pt>
                <c:pt idx="5">
                  <c:v>5</c:v>
                </c:pt>
                <c:pt idx="6">
                  <c:v>0</c:v>
                </c:pt>
                <c:pt idx="7">
                  <c:v>18.181818181818173</c:v>
                </c:pt>
                <c:pt idx="8">
                  <c:v>5.2631578947368496</c:v>
                </c:pt>
                <c:pt idx="9">
                  <c:v>21.428571428571431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101008896"/>
        <c:axId val="101010432"/>
        <c:axId val="0"/>
      </c:bar3DChart>
      <c:catAx>
        <c:axId val="101008896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ru-RU"/>
          </a:p>
        </c:txPr>
        <c:crossAx val="101010432"/>
        <c:crosses val="autoZero"/>
        <c:auto val="1"/>
        <c:lblAlgn val="ctr"/>
        <c:lblOffset val="100"/>
        <c:noMultiLvlLbl val="0"/>
      </c:catAx>
      <c:valAx>
        <c:axId val="101010432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01008896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3852077865266844"/>
          <c:y val="0.36574074074074076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1125437445319334"/>
          <c:y val="9.0458588509769622E-2"/>
          <c:w val="0.41082480314960629"/>
          <c:h val="0.68470800524934383"/>
        </c:manualLayout>
      </c:layout>
      <c:doughnutChart>
        <c:varyColors val="1"/>
        <c:ser>
          <c:idx val="0"/>
          <c:order val="0"/>
          <c:tx>
            <c:strRef>
              <c:f>Лист12!$C$77</c:f>
              <c:strCache>
                <c:ptCount val="1"/>
                <c:pt idx="0">
                  <c:v>Район</c:v>
                </c:pt>
              </c:strCache>
            </c:strRef>
          </c:tx>
          <c:explosion val="25"/>
          <c:dLbls>
            <c:dLbl>
              <c:idx val="2"/>
              <c:layout>
                <c:manualLayout>
                  <c:x val="-4.1666666666666664E-2"/>
                  <c:y val="2.777777777777777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5.8333333333333307E-2"/>
                  <c:y val="-4.629629629629629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Лист12!$B$78:$B$82</c:f>
              <c:strCache>
                <c:ptCount val="5"/>
                <c:pt idx="0">
                  <c:v>Кипяченная вода</c:v>
                </c:pt>
                <c:pt idx="1">
                  <c:v>Бутилированная вода</c:v>
                </c:pt>
                <c:pt idx="2">
                  <c:v>Фонтанчик</c:v>
                </c:pt>
                <c:pt idx="3">
                  <c:v>Не организован</c:v>
                </c:pt>
                <c:pt idx="4">
                  <c:v>Не знаю</c:v>
                </c:pt>
              </c:strCache>
            </c:strRef>
          </c:cat>
          <c:val>
            <c:numRef>
              <c:f>Лист12!$C$78:$C$82</c:f>
              <c:numCache>
                <c:formatCode>0</c:formatCode>
                <c:ptCount val="5"/>
                <c:pt idx="0">
                  <c:v>31.707317073170731</c:v>
                </c:pt>
                <c:pt idx="1">
                  <c:v>45.121951219512198</c:v>
                </c:pt>
                <c:pt idx="2">
                  <c:v>0.81300813008130091</c:v>
                </c:pt>
                <c:pt idx="3">
                  <c:v>2.0325203252032518</c:v>
                </c:pt>
                <c:pt idx="4">
                  <c:v>20.325203252032523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система!$B$22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система!$C$20:$L$21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система!$C$22:$L$22</c:f>
              <c:numCache>
                <c:formatCode>0</c:formatCode>
                <c:ptCount val="10"/>
                <c:pt idx="0">
                  <c:v>81.690140845070431</c:v>
                </c:pt>
                <c:pt idx="1">
                  <c:v>85.2</c:v>
                </c:pt>
                <c:pt idx="2">
                  <c:v>72.222222222222214</c:v>
                </c:pt>
                <c:pt idx="3">
                  <c:v>81.395348837209298</c:v>
                </c:pt>
                <c:pt idx="4">
                  <c:v>81.25</c:v>
                </c:pt>
                <c:pt idx="5">
                  <c:v>87.878787878787875</c:v>
                </c:pt>
                <c:pt idx="6">
                  <c:v>70.454545454545453</c:v>
                </c:pt>
                <c:pt idx="7">
                  <c:v>86.956521739130437</c:v>
                </c:pt>
                <c:pt idx="8">
                  <c:v>84</c:v>
                </c:pt>
                <c:pt idx="9">
                  <c:v>88.059701492537314</c:v>
                </c:pt>
              </c:numCache>
            </c:numRef>
          </c:val>
        </c:ser>
        <c:ser>
          <c:idx val="1"/>
          <c:order val="1"/>
          <c:tx>
            <c:strRef>
              <c:f>система!$B$23</c:f>
              <c:strCache>
                <c:ptCount val="1"/>
                <c:pt idx="0">
                  <c:v>Не всегда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система!$C$20:$L$21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система!$C$23:$L$23</c:f>
              <c:numCache>
                <c:formatCode>0</c:formatCode>
                <c:ptCount val="10"/>
                <c:pt idx="0">
                  <c:v>14.788732394366196</c:v>
                </c:pt>
                <c:pt idx="1">
                  <c:v>12.8</c:v>
                </c:pt>
                <c:pt idx="2">
                  <c:v>27.777777777777779</c:v>
                </c:pt>
                <c:pt idx="3">
                  <c:v>16.279069767441861</c:v>
                </c:pt>
                <c:pt idx="4">
                  <c:v>9.375</c:v>
                </c:pt>
                <c:pt idx="5">
                  <c:v>6.0606060606060606</c:v>
                </c:pt>
                <c:pt idx="6">
                  <c:v>25</c:v>
                </c:pt>
                <c:pt idx="7">
                  <c:v>13.043478260869565</c:v>
                </c:pt>
                <c:pt idx="8">
                  <c:v>14.000000000000002</c:v>
                </c:pt>
                <c:pt idx="9">
                  <c:v>10.44776119402985</c:v>
                </c:pt>
              </c:numCache>
            </c:numRef>
          </c:val>
        </c:ser>
        <c:ser>
          <c:idx val="2"/>
          <c:order val="2"/>
          <c:tx>
            <c:strRef>
              <c:f>система!$B$24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dLbl>
              <c:idx val="5"/>
              <c:layout>
                <c:manualLayout>
                  <c:x val="4.9208536867462035E-3"/>
                  <c:y val="-3.2407407407407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система!$C$20:$L$21</c:f>
              <c:multiLvlStrCache>
                <c:ptCount val="10"/>
                <c:lvl>
                  <c:pt idx="0">
                    <c:v>дети</c:v>
                  </c:pt>
                  <c:pt idx="1">
                    <c:v>родители</c:v>
                  </c:pt>
                  <c:pt idx="2">
                    <c:v>дети</c:v>
                  </c:pt>
                  <c:pt idx="3">
                    <c:v>родители</c:v>
                  </c:pt>
                  <c:pt idx="4">
                    <c:v>дети</c:v>
                  </c:pt>
                  <c:pt idx="5">
                    <c:v>родители</c:v>
                  </c:pt>
                  <c:pt idx="6">
                    <c:v>дети</c:v>
                  </c:pt>
                  <c:pt idx="7">
                    <c:v>родители</c:v>
                  </c:pt>
                  <c:pt idx="8">
                    <c:v>дети</c:v>
                  </c:pt>
                  <c:pt idx="9">
                    <c:v>родители</c:v>
                  </c:pt>
                </c:lvl>
                <c:lvl>
                  <c:pt idx="0">
                    <c:v>Сладковская СОШ</c:v>
                  </c:pt>
                  <c:pt idx="2">
                    <c:v>Лопазновская ООШ</c:v>
                  </c:pt>
                  <c:pt idx="4">
                    <c:v>Майская ООШ</c:v>
                  </c:pt>
                  <c:pt idx="6">
                    <c:v>Никулинская ООШ</c:v>
                  </c:pt>
                  <c:pt idx="8">
                    <c:v>Степновская ООШ</c:v>
                  </c:pt>
                </c:lvl>
              </c:multiLvlStrCache>
            </c:multiLvlStrRef>
          </c:cat>
          <c:val>
            <c:numRef>
              <c:f>система!$C$24:$L$24</c:f>
              <c:numCache>
                <c:formatCode>0</c:formatCode>
                <c:ptCount val="10"/>
                <c:pt idx="0">
                  <c:v>2.8169014084507045</c:v>
                </c:pt>
                <c:pt idx="1">
                  <c:v>1.2</c:v>
                </c:pt>
                <c:pt idx="3">
                  <c:v>2.3255813953488373</c:v>
                </c:pt>
                <c:pt idx="4">
                  <c:v>9.375</c:v>
                </c:pt>
                <c:pt idx="5">
                  <c:v>6.0606060606060606</c:v>
                </c:pt>
                <c:pt idx="6">
                  <c:v>4.5454545454545459</c:v>
                </c:pt>
                <c:pt idx="8">
                  <c:v>2</c:v>
                </c:pt>
                <c:pt idx="9">
                  <c:v>1.4925373134328357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58874880"/>
        <c:axId val="58893056"/>
        <c:axId val="0"/>
      </c:bar3DChart>
      <c:catAx>
        <c:axId val="58874880"/>
        <c:scaling>
          <c:orientation val="minMax"/>
        </c:scaling>
        <c:delete val="0"/>
        <c:axPos val="b"/>
        <c:majorTickMark val="none"/>
        <c:minorTickMark val="none"/>
        <c:tickLblPos val="nextTo"/>
        <c:crossAx val="58893056"/>
        <c:crosses val="autoZero"/>
        <c:auto val="1"/>
        <c:lblAlgn val="ctr"/>
        <c:lblOffset val="100"/>
        <c:noMultiLvlLbl val="0"/>
      </c:catAx>
      <c:valAx>
        <c:axId val="5889305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588748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2" Type="http://schemas.microsoft.com/office/2007/relationships/hdphoto" Target="../media/hdphoto1.wdp"/><Relationship Id="rId1" Type="http://schemas.openxmlformats.org/officeDocument/2006/relationships/image" Target="../media/image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0.60976</cdr:x>
      <cdr:y>0.89557</cdr:y>
    </cdr:from>
    <cdr:to>
      <cdr:x>0.80488</cdr:x>
      <cdr:y>0.96446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00600" y="5616624"/>
          <a:ext cx="1728192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000" dirty="0" smtClean="0"/>
            <a:t>Всего: 246 респондентов</a:t>
          </a:r>
          <a:endParaRPr lang="ru-RU" sz="2000" dirty="0"/>
        </a:p>
      </cdr:txBody>
    </cdr:sp>
  </cdr:relSizeAnchor>
  <cdr:relSizeAnchor xmlns:cdr="http://schemas.openxmlformats.org/drawingml/2006/chartDrawing">
    <cdr:from>
      <cdr:x>0.71545</cdr:x>
      <cdr:y>0.48223</cdr:y>
    </cdr:from>
    <cdr:to>
      <cdr:x>0.977</cdr:x>
      <cdr:y>0.8308</cdr:y>
    </cdr:to>
    <cdr:pic>
      <cdr:nvPicPr>
        <cdr:cNvPr id="5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BEBA8EAE-BF5A-486C-A8C5-ECC9F3942E4B}">
              <a14:imgProps xmlns:a14="http://schemas.microsoft.com/office/drawing/2010/main">
                <a14:imgLayer r:embed="rId2">
                  <a14:imgEffect>
                    <a14:sharpenSoften amount="50000"/>
                  </a14:imgEffect>
                </a14:imgLayer>
              </a14:imgProps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6336704" y="3024336"/>
          <a:ext cx="2316604" cy="2186091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43FBFA-D7C8-405E-A1F4-EA8C04FB20E9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2C53D5-7D7A-4942-885E-860603DD2C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7278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F03FA-1F06-4D1C-8D78-DCEEC617328F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3C55F-B204-490D-BC04-B939DA4ABD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F03FA-1F06-4D1C-8D78-DCEEC617328F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3C55F-B204-490D-BC04-B939DA4ABD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F03FA-1F06-4D1C-8D78-DCEEC617328F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3C55F-B204-490D-BC04-B939DA4ABD19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F03FA-1F06-4D1C-8D78-DCEEC617328F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3C55F-B204-490D-BC04-B939DA4ABD1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F03FA-1F06-4D1C-8D78-DCEEC617328F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3C55F-B204-490D-BC04-B939DA4ABD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F03FA-1F06-4D1C-8D78-DCEEC617328F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3C55F-B204-490D-BC04-B939DA4ABD1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F03FA-1F06-4D1C-8D78-DCEEC617328F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3C55F-B204-490D-BC04-B939DA4ABD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F03FA-1F06-4D1C-8D78-DCEEC617328F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3C55F-B204-490D-BC04-B939DA4ABD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F03FA-1F06-4D1C-8D78-DCEEC617328F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3C55F-B204-490D-BC04-B939DA4ABD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F03FA-1F06-4D1C-8D78-DCEEC617328F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3C55F-B204-490D-BC04-B939DA4ABD19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F03FA-1F06-4D1C-8D78-DCEEC617328F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3C55F-B204-490D-BC04-B939DA4ABD1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26F03FA-1F06-4D1C-8D78-DCEEC617328F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E73C55F-B204-490D-BC04-B939DA4ABD1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3.xml"/><Relationship Id="rId4" Type="http://schemas.openxmlformats.org/officeDocument/2006/relationships/chart" Target="../charts/chart3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1.xml"/><Relationship Id="rId4" Type="http://schemas.openxmlformats.org/officeDocument/2006/relationships/chart" Target="../charts/chart4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chart" Target="../charts/chart4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1.xml"/><Relationship Id="rId4" Type="http://schemas.openxmlformats.org/officeDocument/2006/relationships/chart" Target="../charts/chart5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3.xml"/><Relationship Id="rId2" Type="http://schemas.openxmlformats.org/officeDocument/2006/relationships/chart" Target="../charts/chart5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5.xml"/><Relationship Id="rId2" Type="http://schemas.openxmlformats.org/officeDocument/2006/relationships/chart" Target="../charts/chart5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7.xml"/><Relationship Id="rId2" Type="http://schemas.openxmlformats.org/officeDocument/2006/relationships/chart" Target="../charts/chart5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0.xml"/><Relationship Id="rId2" Type="http://schemas.openxmlformats.org/officeDocument/2006/relationships/chart" Target="../charts/chart5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3.xml"/><Relationship Id="rId2" Type="http://schemas.openxmlformats.org/officeDocument/2006/relationships/chart" Target="../charts/chart6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5.xml"/><Relationship Id="rId2" Type="http://schemas.openxmlformats.org/officeDocument/2006/relationships/chart" Target="../charts/chart6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7.xml"/><Relationship Id="rId2" Type="http://schemas.openxmlformats.org/officeDocument/2006/relationships/chart" Target="../charts/chart6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9.xml"/><Relationship Id="rId2" Type="http://schemas.openxmlformats.org/officeDocument/2006/relationships/chart" Target="../charts/chart6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1.xml"/><Relationship Id="rId2" Type="http://schemas.openxmlformats.org/officeDocument/2006/relationships/chart" Target="../charts/chart7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3.xml"/><Relationship Id="rId2" Type="http://schemas.openxmlformats.org/officeDocument/2006/relationships/chart" Target="../charts/chart7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5.xml"/><Relationship Id="rId2" Type="http://schemas.openxmlformats.org/officeDocument/2006/relationships/chart" Target="../charts/chart7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7.xml"/><Relationship Id="rId2" Type="http://schemas.openxmlformats.org/officeDocument/2006/relationships/chart" Target="../charts/chart7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9.xml"/><Relationship Id="rId2" Type="http://schemas.openxmlformats.org/officeDocument/2006/relationships/chart" Target="../charts/chart7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1.xml"/><Relationship Id="rId2" Type="http://schemas.openxmlformats.org/officeDocument/2006/relationships/chart" Target="../charts/chart8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3.xml"/><Relationship Id="rId2" Type="http://schemas.openxmlformats.org/officeDocument/2006/relationships/chart" Target="../charts/chart8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5.xml"/><Relationship Id="rId2" Type="http://schemas.openxmlformats.org/officeDocument/2006/relationships/chart" Target="../charts/chart84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07504" y="3233588"/>
            <a:ext cx="8856984" cy="1779588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Во исполнение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санитарно-гигиенических требований по вопросам организации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питания обучающихся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образовательных учреждений, а также осуществления родительского контроля </a:t>
            </a:r>
            <a:b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за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организацией горячего питания детей в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образовательных учреждениях, Отдел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образования администрации Сладковского муниципального района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провел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опрос обучающихся образовательных учреждений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и их родителей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(законных представителей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), а также родителей воспитанников дошкольных образовательных учреждений</a:t>
            </a:r>
            <a:b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 по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вопросам организации питания</a:t>
            </a:r>
          </a:p>
        </p:txBody>
      </p:sp>
      <p:pic>
        <p:nvPicPr>
          <p:cNvPr id="4098" name="Picture 2" descr="D:\Архив\эмбл\лого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3899668" cy="125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984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6805078"/>
              </p:ext>
            </p:extLst>
          </p:nvPr>
        </p:nvGraphicFramePr>
        <p:xfrm>
          <a:off x="179512" y="2492896"/>
          <a:ext cx="8856984" cy="418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1895174"/>
              </p:ext>
            </p:extLst>
          </p:nvPr>
        </p:nvGraphicFramePr>
        <p:xfrm>
          <a:off x="4139952" y="476672"/>
          <a:ext cx="4572000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67344" y="588224"/>
            <a:ext cx="28440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ПОЧЕМУ НЕ НРАВИТСЯ </a:t>
            </a:r>
            <a:br>
              <a:rPr lang="ru-RU" sz="2000" dirty="0" smtClean="0"/>
            </a:br>
            <a:r>
              <a:rPr lang="ru-RU" sz="2000" dirty="0" smtClean="0"/>
              <a:t>ШКОЛЬНОЕ ПИТАНИЕ?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1988840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FF0000"/>
                </a:solidFill>
              </a:rPr>
              <a:t>Главной причиной в Сладковском ОО выступает нелюбимая еда, на втором месте – невкусная еда.</a:t>
            </a:r>
            <a:endParaRPr lang="ru-RU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009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5171437"/>
              </p:ext>
            </p:extLst>
          </p:nvPr>
        </p:nvGraphicFramePr>
        <p:xfrm>
          <a:off x="4139952" y="476672"/>
          <a:ext cx="4572000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67344" y="588224"/>
            <a:ext cx="28440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ПОЧЕМУ НЕ НРАВИТСЯ </a:t>
            </a:r>
            <a:br>
              <a:rPr lang="ru-RU" sz="2000" dirty="0" smtClean="0"/>
            </a:br>
            <a:r>
              <a:rPr lang="ru-RU" sz="2000" dirty="0" smtClean="0"/>
              <a:t>ШКОЛЬНОЕ ПИТАНИЕ?</a:t>
            </a:r>
            <a:endParaRPr lang="ru-RU" sz="2000" dirty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376439"/>
              </p:ext>
            </p:extLst>
          </p:nvPr>
        </p:nvGraphicFramePr>
        <p:xfrm>
          <a:off x="107504" y="2564904"/>
          <a:ext cx="8928992" cy="418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79512" y="1988840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FF0000"/>
                </a:solidFill>
              </a:rPr>
              <a:t>Главной причиной в Маслянском ОО </a:t>
            </a:r>
            <a:br>
              <a:rPr lang="ru-RU" sz="1200" dirty="0" smtClean="0">
                <a:solidFill>
                  <a:srgbClr val="FF0000"/>
                </a:solidFill>
              </a:rPr>
            </a:br>
            <a:r>
              <a:rPr lang="ru-RU" sz="1200" dirty="0" smtClean="0">
                <a:solidFill>
                  <a:srgbClr val="FF0000"/>
                </a:solidFill>
              </a:rPr>
              <a:t>выступает нелюбимая еда.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51920" y="3224009"/>
            <a:ext cx="44644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FF0000"/>
                </a:solidFill>
              </a:rPr>
              <a:t>Также стоит обратить внимание на размерность порций.</a:t>
            </a:r>
            <a:endParaRPr lang="ru-RU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580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1630291"/>
              </p:ext>
            </p:extLst>
          </p:nvPr>
        </p:nvGraphicFramePr>
        <p:xfrm>
          <a:off x="4139952" y="476672"/>
          <a:ext cx="4572000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67344" y="588224"/>
            <a:ext cx="28440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ПОЧЕМУ НЕ НРАВИТСЯ </a:t>
            </a:r>
            <a:br>
              <a:rPr lang="ru-RU" sz="2000" dirty="0" smtClean="0"/>
            </a:br>
            <a:r>
              <a:rPr lang="ru-RU" sz="2000" dirty="0" smtClean="0"/>
              <a:t>ШКОЛЬНОЕ ПИТАНИЕ?</a:t>
            </a:r>
            <a:endParaRPr lang="ru-RU" sz="2000" dirty="0"/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854444"/>
              </p:ext>
            </p:extLst>
          </p:nvPr>
        </p:nvGraphicFramePr>
        <p:xfrm>
          <a:off x="179512" y="2564904"/>
          <a:ext cx="8856984" cy="4111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9512" y="1988840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FF0000"/>
                </a:solidFill>
              </a:rPr>
              <a:t>Главной причиной в </a:t>
            </a:r>
            <a:r>
              <a:rPr lang="ru-RU" sz="1200" dirty="0" err="1" smtClean="0">
                <a:solidFill>
                  <a:srgbClr val="FF0000"/>
                </a:solidFill>
              </a:rPr>
              <a:t>Усовском</a:t>
            </a:r>
            <a:r>
              <a:rPr lang="ru-RU" sz="1200" dirty="0" smtClean="0">
                <a:solidFill>
                  <a:srgbClr val="FF0000"/>
                </a:solidFill>
              </a:rPr>
              <a:t> ОО </a:t>
            </a:r>
            <a:br>
              <a:rPr lang="ru-RU" sz="1200" dirty="0" smtClean="0">
                <a:solidFill>
                  <a:srgbClr val="FF0000"/>
                </a:solidFill>
              </a:rPr>
            </a:br>
            <a:r>
              <a:rPr lang="ru-RU" sz="1200" dirty="0" smtClean="0">
                <a:solidFill>
                  <a:srgbClr val="FF0000"/>
                </a:solidFill>
              </a:rPr>
              <a:t>выступает нелюбимая еда.</a:t>
            </a:r>
            <a:endParaRPr lang="ru-RU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186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4099071"/>
              </p:ext>
            </p:extLst>
          </p:nvPr>
        </p:nvGraphicFramePr>
        <p:xfrm>
          <a:off x="4499992" y="26064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55576" y="620688"/>
            <a:ext cx="27767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НРАВИТСЯ ЛИ ВАМ </a:t>
            </a:r>
            <a:br>
              <a:rPr lang="ru-RU" sz="2000" dirty="0" smtClean="0"/>
            </a:br>
            <a:r>
              <a:rPr lang="ru-RU" sz="2000" dirty="0" smtClean="0"/>
              <a:t>ВНЕШНИЙ ВИД БЛЮД?</a:t>
            </a:r>
            <a:endParaRPr lang="ru-RU" sz="2000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4887368"/>
              </p:ext>
            </p:extLst>
          </p:nvPr>
        </p:nvGraphicFramePr>
        <p:xfrm>
          <a:off x="0" y="1772816"/>
          <a:ext cx="518457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65148"/>
              </p:ext>
            </p:extLst>
          </p:nvPr>
        </p:nvGraphicFramePr>
        <p:xfrm>
          <a:off x="323528" y="4501823"/>
          <a:ext cx="4572000" cy="2356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7928130"/>
              </p:ext>
            </p:extLst>
          </p:nvPr>
        </p:nvGraphicFramePr>
        <p:xfrm>
          <a:off x="4554622" y="321297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Овал 8"/>
          <p:cNvSpPr/>
          <p:nvPr/>
        </p:nvSpPr>
        <p:spPr>
          <a:xfrm>
            <a:off x="323528" y="1897306"/>
            <a:ext cx="1080923" cy="392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779912" y="1896496"/>
            <a:ext cx="1080923" cy="392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94266" y="4581128"/>
            <a:ext cx="1080923" cy="392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64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7446674"/>
              </p:ext>
            </p:extLst>
          </p:nvPr>
        </p:nvGraphicFramePr>
        <p:xfrm>
          <a:off x="4841776" y="188640"/>
          <a:ext cx="4302224" cy="2595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23528" y="62068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/>
              <a:t>СЧИТАЕТЕ ЛИ ПИТАНИЕ В ШКОЛЕ ЗДОРОВЫМ И ПОЛНОЦЕННЫМ?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8754958"/>
              </p:ext>
            </p:extLst>
          </p:nvPr>
        </p:nvGraphicFramePr>
        <p:xfrm>
          <a:off x="179512" y="1700808"/>
          <a:ext cx="518457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2226054"/>
              </p:ext>
            </p:extLst>
          </p:nvPr>
        </p:nvGraphicFramePr>
        <p:xfrm>
          <a:off x="539552" y="4221088"/>
          <a:ext cx="4572000" cy="2636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3184417"/>
              </p:ext>
            </p:extLst>
          </p:nvPr>
        </p:nvGraphicFramePr>
        <p:xfrm>
          <a:off x="4545531" y="292494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Овал 8"/>
          <p:cNvSpPr/>
          <p:nvPr/>
        </p:nvSpPr>
        <p:spPr>
          <a:xfrm>
            <a:off x="467544" y="1897306"/>
            <a:ext cx="1080923" cy="392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007641" y="4437112"/>
            <a:ext cx="1080923" cy="392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925884" y="3888854"/>
            <a:ext cx="1764704" cy="392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6804248" y="3734076"/>
            <a:ext cx="1728192" cy="392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123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7201840"/>
              </p:ext>
            </p:extLst>
          </p:nvPr>
        </p:nvGraphicFramePr>
        <p:xfrm>
          <a:off x="4355976" y="18864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3568" y="404664"/>
            <a:ext cx="449674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ДОБРОЖЕЛАТЕЛЬНОСТЬ ПЕРСОНАЛА </a:t>
            </a:r>
            <a:br>
              <a:rPr lang="ru-RU" sz="2000" dirty="0" smtClean="0"/>
            </a:br>
            <a:r>
              <a:rPr lang="ru-RU" sz="2000" dirty="0" smtClean="0"/>
              <a:t>ШКОЛЬНОЙ СТОЛОВОЙ </a:t>
            </a:r>
            <a:br>
              <a:rPr lang="ru-RU" sz="2000" dirty="0" smtClean="0"/>
            </a:br>
            <a:r>
              <a:rPr lang="ru-RU" sz="2000" dirty="0" smtClean="0"/>
              <a:t>ПО ПЯТИБАЛЬНОЙ ШКАЛЕ</a:t>
            </a:r>
            <a:endParaRPr lang="ru-RU" sz="2000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8400206"/>
              </p:ext>
            </p:extLst>
          </p:nvPr>
        </p:nvGraphicFramePr>
        <p:xfrm>
          <a:off x="107504" y="177281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2223082"/>
              </p:ext>
            </p:extLst>
          </p:nvPr>
        </p:nvGraphicFramePr>
        <p:xfrm>
          <a:off x="251520" y="4365104"/>
          <a:ext cx="4572000" cy="2371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7164755"/>
              </p:ext>
            </p:extLst>
          </p:nvPr>
        </p:nvGraphicFramePr>
        <p:xfrm>
          <a:off x="4795798" y="3284984"/>
          <a:ext cx="432048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180312" y="6309320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FF0000"/>
                </a:solidFill>
              </a:rPr>
              <a:t>В целом отмечают доброжелательность сотрудников столовых.</a:t>
            </a:r>
            <a:endParaRPr lang="ru-RU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42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9357306"/>
              </p:ext>
            </p:extLst>
          </p:nvPr>
        </p:nvGraphicFramePr>
        <p:xfrm>
          <a:off x="4427984" y="18864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9512" y="332656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/>
              <a:t>ИЗ КАКИХ ИСТОЧНИКОВ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ВЫ </a:t>
            </a:r>
            <a:r>
              <a:rPr lang="ru-RU" sz="2000" dirty="0"/>
              <a:t>НАХОДИТЕ ИНФОРМАЦИЮ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ОБ </a:t>
            </a:r>
            <a:r>
              <a:rPr lang="ru-RU" sz="2000" dirty="0"/>
              <a:t>ОРГАНИЗАЦИИ ПИТАНИЯ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ШКОЛЕ? 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1125204"/>
              </p:ext>
            </p:extLst>
          </p:nvPr>
        </p:nvGraphicFramePr>
        <p:xfrm>
          <a:off x="179512" y="2636912"/>
          <a:ext cx="8856984" cy="4111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779912" y="2996952"/>
            <a:ext cx="434285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Наиболее популярные источники в Сладковском ОО: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-сайт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-родительский чат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-стенд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41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7401493"/>
              </p:ext>
            </p:extLst>
          </p:nvPr>
        </p:nvGraphicFramePr>
        <p:xfrm>
          <a:off x="4427984" y="18864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9512" y="332656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/>
              <a:t>ИЗ КАКИХ ИСТОЧНИКОВ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ВЫ </a:t>
            </a:r>
            <a:r>
              <a:rPr lang="ru-RU" sz="2000" dirty="0"/>
              <a:t>НАХОДИТЕ ИНФОРМАЦИЮ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ОБ </a:t>
            </a:r>
            <a:r>
              <a:rPr lang="ru-RU" sz="2000" dirty="0"/>
              <a:t>ОРГАНИЗАЦИИ ПИТАНИЯ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ШКОЛЕ? </a:t>
            </a: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0390529"/>
              </p:ext>
            </p:extLst>
          </p:nvPr>
        </p:nvGraphicFramePr>
        <p:xfrm>
          <a:off x="107504" y="2636912"/>
          <a:ext cx="8928992" cy="4111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43777" y="2992699"/>
            <a:ext cx="424346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Наиболее популярные источники в Маслянском ОО: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-сайт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-родительский чат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-стенд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88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6501378"/>
              </p:ext>
            </p:extLst>
          </p:nvPr>
        </p:nvGraphicFramePr>
        <p:xfrm>
          <a:off x="4427984" y="18864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9512" y="332656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/>
              <a:t>ИЗ КАКИХ ИСТОЧНИКОВ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ВЫ </a:t>
            </a:r>
            <a:r>
              <a:rPr lang="ru-RU" sz="2000" dirty="0"/>
              <a:t>НАХОДИТЕ ИНФОРМАЦИЮ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ОБ </a:t>
            </a:r>
            <a:r>
              <a:rPr lang="ru-RU" sz="2000" dirty="0"/>
              <a:t>ОРГАНИЗАЦИИ ПИТАНИЯ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ШКОЛЕ? 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3082161"/>
              </p:ext>
            </p:extLst>
          </p:nvPr>
        </p:nvGraphicFramePr>
        <p:xfrm>
          <a:off x="179512" y="2564904"/>
          <a:ext cx="8856984" cy="418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43777" y="2992699"/>
            <a:ext cx="401103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Наиболее популярные источники в </a:t>
            </a:r>
            <a:r>
              <a:rPr lang="ru-RU" sz="1400" dirty="0" err="1" smtClean="0">
                <a:solidFill>
                  <a:srgbClr val="FF0000"/>
                </a:solidFill>
              </a:rPr>
              <a:t>Усовском</a:t>
            </a:r>
            <a:r>
              <a:rPr lang="ru-RU" sz="1400" dirty="0" smtClean="0">
                <a:solidFill>
                  <a:srgbClr val="FF0000"/>
                </a:solidFill>
              </a:rPr>
              <a:t> ОО: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-сайт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-родительский чат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-стенд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1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9525820"/>
              </p:ext>
            </p:extLst>
          </p:nvPr>
        </p:nvGraphicFramePr>
        <p:xfrm>
          <a:off x="4644008" y="260648"/>
          <a:ext cx="4246052" cy="2551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7044" y="404664"/>
            <a:ext cx="364555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НРАВИТСЯ ЛИ ВАМ ИНТЕРЬЕР </a:t>
            </a:r>
            <a:br>
              <a:rPr lang="ru-RU" sz="2000" dirty="0" smtClean="0"/>
            </a:br>
            <a:r>
              <a:rPr lang="ru-RU" sz="2000" dirty="0" smtClean="0"/>
              <a:t>ШКОЛЬНОЙ СТОЛОВОЙ </a:t>
            </a:r>
            <a:br>
              <a:rPr lang="ru-RU" sz="2000" dirty="0" smtClean="0"/>
            </a:br>
            <a:r>
              <a:rPr lang="ru-RU" sz="2000" dirty="0" smtClean="0"/>
              <a:t>(УЮТ, ЧИСТОТА)?</a:t>
            </a:r>
            <a:endParaRPr lang="ru-RU" sz="2000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4803906"/>
              </p:ext>
            </p:extLst>
          </p:nvPr>
        </p:nvGraphicFramePr>
        <p:xfrm>
          <a:off x="179512" y="1628800"/>
          <a:ext cx="507625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5782252"/>
              </p:ext>
            </p:extLst>
          </p:nvPr>
        </p:nvGraphicFramePr>
        <p:xfrm>
          <a:off x="607044" y="4114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3108449"/>
              </p:ext>
            </p:extLst>
          </p:nvPr>
        </p:nvGraphicFramePr>
        <p:xfrm>
          <a:off x="4575009" y="292494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Овал 8"/>
          <p:cNvSpPr/>
          <p:nvPr/>
        </p:nvSpPr>
        <p:spPr>
          <a:xfrm>
            <a:off x="467544" y="1700808"/>
            <a:ext cx="1080923" cy="392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599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iro.medium.com/max/900/0*Ehba2xEHfMYX-Xuv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2728904"/>
            <a:ext cx="4074481" cy="271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23928" y="3425344"/>
            <a:ext cx="47546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Опрос проводился на онлайн-платформе </a:t>
            </a:r>
            <a:b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000" dirty="0" err="1" smtClean="0">
                <a:solidFill>
                  <a:schemeClr val="bg2">
                    <a:lumMod val="25000"/>
                  </a:schemeClr>
                </a:solidFill>
              </a:rPr>
              <a:t>Google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2">
                    <a:lumMod val="25000"/>
                  </a:schemeClr>
                </a:solidFill>
              </a:rPr>
              <a:t>Forms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b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с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24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сентября по 3 октября 2021 года анонимно.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Picture 2" descr="D:\Архив\эмбл\лого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3899668" cy="125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25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3354836"/>
              </p:ext>
            </p:extLst>
          </p:nvPr>
        </p:nvGraphicFramePr>
        <p:xfrm>
          <a:off x="4283968" y="33265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23528" y="47667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/>
              <a:t>В КАКИХ МЕРОПРИЯТИЯХ ПО ВОПРОСАМ ПИТАНИЯ ВЫ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(</a:t>
            </a:r>
            <a:r>
              <a:rPr lang="ru-RU" sz="2000" dirty="0"/>
              <a:t>ВАШ РЕБЕНОК) УЧАСТВОВАЛИ?</a:t>
            </a: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5536521"/>
              </p:ext>
            </p:extLst>
          </p:nvPr>
        </p:nvGraphicFramePr>
        <p:xfrm>
          <a:off x="107504" y="2780928"/>
          <a:ext cx="8928992" cy="3967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23528" y="2042845"/>
            <a:ext cx="454483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Наиболее популярные мероприятия в Сладковском ОО: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- классные часы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- опросы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- родительские собрания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96552" y="2569185"/>
            <a:ext cx="31197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2 % В МЕРОПРИЯТИЯХ НЕ УЧАСТВУЕТ</a:t>
            </a:r>
            <a:endParaRPr lang="ru-RU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24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8828500"/>
              </p:ext>
            </p:extLst>
          </p:nvPr>
        </p:nvGraphicFramePr>
        <p:xfrm>
          <a:off x="4283968" y="33265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23528" y="47667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/>
              <a:t>В КАКИХ МЕРОПРИЯТИЯХ ПО ВОПРОСАМ ПИТАНИЯ ВЫ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(</a:t>
            </a:r>
            <a:r>
              <a:rPr lang="ru-RU" sz="2000" dirty="0"/>
              <a:t>ВАШ РЕБЕНОК) УЧАСТВОВАЛИ?</a:t>
            </a: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8694002"/>
              </p:ext>
            </p:extLst>
          </p:nvPr>
        </p:nvGraphicFramePr>
        <p:xfrm>
          <a:off x="107504" y="2708920"/>
          <a:ext cx="8928992" cy="4039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3528" y="2042845"/>
            <a:ext cx="448392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Наиболее популярные мероприятия в Маслянском ОО: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- классные часы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- конкурсы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- викторины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96552" y="2569185"/>
            <a:ext cx="31197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2 % В МЕРОПРИЯТИЯХ НЕ УЧАСТВУЕТ</a:t>
            </a:r>
            <a:endParaRPr lang="ru-RU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915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0046846"/>
              </p:ext>
            </p:extLst>
          </p:nvPr>
        </p:nvGraphicFramePr>
        <p:xfrm>
          <a:off x="4283968" y="33265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23528" y="47667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/>
              <a:t>В КАКИХ МЕРОПРИЯТИЯХ ПО ВОПРОСАМ ПИТАНИЯ ВЫ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(</a:t>
            </a:r>
            <a:r>
              <a:rPr lang="ru-RU" sz="2000" dirty="0"/>
              <a:t>ВАШ РЕБЕНОК) УЧАСТВОВАЛИ?</a:t>
            </a: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3375880"/>
              </p:ext>
            </p:extLst>
          </p:nvPr>
        </p:nvGraphicFramePr>
        <p:xfrm>
          <a:off x="107504" y="2780928"/>
          <a:ext cx="8928992" cy="3967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23528" y="2042845"/>
            <a:ext cx="42514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Наиболее популярные мероприятия в </a:t>
            </a:r>
            <a:r>
              <a:rPr lang="ru-RU" sz="1400" dirty="0" err="1" smtClean="0">
                <a:solidFill>
                  <a:srgbClr val="FF0000"/>
                </a:solidFill>
              </a:rPr>
              <a:t>Усовском</a:t>
            </a:r>
            <a:r>
              <a:rPr lang="ru-RU" sz="1400" dirty="0" smtClean="0">
                <a:solidFill>
                  <a:srgbClr val="FF0000"/>
                </a:solidFill>
              </a:rPr>
              <a:t> ОО: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- классные часы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- конкурсы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- родительские собрания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96552" y="2569185"/>
            <a:ext cx="31197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</a:rPr>
              <a:t>3</a:t>
            </a:r>
            <a:r>
              <a:rPr lang="ru-RU" sz="1400" b="1" dirty="0" smtClean="0">
                <a:solidFill>
                  <a:srgbClr val="FF0000"/>
                </a:solidFill>
              </a:rPr>
              <a:t> % В МЕРОПРИЯТИЯХ НЕ УЧАСТВУЕТ</a:t>
            </a:r>
            <a:endParaRPr lang="ru-RU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28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95536" y="2852936"/>
            <a:ext cx="8373740" cy="14732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РЕЗУЛЬТАТЫ ОПРОСА РОДИТЕЛЕЙ (ЗАКОННЫХ ПРЕДСТАВИТЕЛЕЙ) ВОСПИТАННИКОВ ДОШКОЛЬНЫХ ОБРАЗОВАТЕЛЬНЫХ УЧРЕЖДЕНИЙ СЛАДКОВСКОГО РАЙОНА</a:t>
            </a: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098" name="Picture 2" descr="D:\Архив\эмбл\лого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3899668" cy="125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96136" y="6453336"/>
            <a:ext cx="32047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/>
              <a:t>ВСЕ РЕЗУЛЬТАТЫ ПРЕДСТАВЛЕНЫ В ПРОЦЕНТАХ</a:t>
            </a:r>
            <a:endParaRPr lang="ru-RU" sz="1100" b="1" dirty="0"/>
          </a:p>
        </p:txBody>
      </p:sp>
    </p:spTree>
    <p:extLst>
      <p:ext uri="{BB962C8B-B14F-4D97-AF65-F5344CB8AC3E}">
        <p14:creationId xmlns:p14="http://schemas.microsoft.com/office/powerpoint/2010/main" val="214212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046095"/>
              </p:ext>
            </p:extLst>
          </p:nvPr>
        </p:nvGraphicFramePr>
        <p:xfrm>
          <a:off x="107504" y="332656"/>
          <a:ext cx="8856984" cy="6271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8852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2627929"/>
              </p:ext>
            </p:extLst>
          </p:nvPr>
        </p:nvGraphicFramePr>
        <p:xfrm>
          <a:off x="107504" y="260648"/>
          <a:ext cx="8784976" cy="6487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39552" y="548680"/>
            <a:ext cx="410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УДОВЛЕТВОРЕННОСТЬ СИСТЕМОЙ ОРГАНИЗАЦИИ ПИТАНИЯ</a:t>
            </a:r>
            <a:endParaRPr lang="ru-RU" sz="2000" dirty="0"/>
          </a:p>
        </p:txBody>
      </p:sp>
      <p:graphicFrame>
        <p:nvGraphicFramePr>
          <p:cNvPr id="19" name="Диаграмм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0335751"/>
              </p:ext>
            </p:extLst>
          </p:nvPr>
        </p:nvGraphicFramePr>
        <p:xfrm>
          <a:off x="179512" y="2492896"/>
          <a:ext cx="8784976" cy="4255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Диаграмма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2968424"/>
              </p:ext>
            </p:extLst>
          </p:nvPr>
        </p:nvGraphicFramePr>
        <p:xfrm>
          <a:off x="4676552" y="2564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3528" y="2042845"/>
            <a:ext cx="3416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Большинство родителей удовлетворены </a:t>
            </a:r>
            <a:br>
              <a:rPr lang="ru-RU" sz="1400" dirty="0" smtClean="0">
                <a:solidFill>
                  <a:srgbClr val="FF0000"/>
                </a:solidFill>
              </a:rPr>
            </a:br>
            <a:r>
              <a:rPr lang="ru-RU" sz="1400" dirty="0" smtClean="0">
                <a:solidFill>
                  <a:srgbClr val="FF0000"/>
                </a:solidFill>
              </a:rPr>
              <a:t>системой организации питания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508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7667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/>
              <a:t>СООТВЕТСТВИЕ РЕЖИМА </a:t>
            </a:r>
            <a:r>
              <a:rPr lang="ru-RU" sz="2000" dirty="0"/>
              <a:t>ПИТАНИЯ В ДЕТСКОМ </a:t>
            </a:r>
            <a:r>
              <a:rPr lang="ru-RU" sz="2000" dirty="0" smtClean="0"/>
              <a:t>САДУ УСТАНОВЛЕННЫМ ТРЕБОВАНИЯМ</a:t>
            </a:r>
            <a:endParaRPr lang="ru-RU" sz="2000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8173336"/>
              </p:ext>
            </p:extLst>
          </p:nvPr>
        </p:nvGraphicFramePr>
        <p:xfrm>
          <a:off x="107504" y="2492896"/>
          <a:ext cx="8928992" cy="418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2257924"/>
              </p:ext>
            </p:extLst>
          </p:nvPr>
        </p:nvGraphicFramePr>
        <p:xfrm>
          <a:off x="4572000" y="12073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3528" y="1772816"/>
            <a:ext cx="36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Доля родителей воспитанников Александровского и Майского детских садов сомневается в соответствии режима питания установленным требованиям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25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8899558"/>
              </p:ext>
            </p:extLst>
          </p:nvPr>
        </p:nvGraphicFramePr>
        <p:xfrm>
          <a:off x="107504" y="2492896"/>
          <a:ext cx="8928992" cy="4255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23528" y="318135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/>
              <a:t>СОБЛЮДАЮТСЯ </a:t>
            </a:r>
            <a:r>
              <a:rPr lang="ru-RU" sz="2000" dirty="0"/>
              <a:t>ЛИ, ПО ВАШЕМУ МНЕНИЮ, САНИТАРНЫЕ НОРМЫ В ДЕТСКОМ САДУ ПРИ ОРГАНИЗАЦИИ ПИТАНИЯ</a:t>
            </a:r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3978413"/>
              </p:ext>
            </p:extLst>
          </p:nvPr>
        </p:nvGraphicFramePr>
        <p:xfrm>
          <a:off x="4572000" y="6991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3528" y="1772816"/>
            <a:ext cx="36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Доля родителей воспитанников детского сада Сказка сомневается в соблюдении санитарных правил при организации питания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21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4657715"/>
              </p:ext>
            </p:extLst>
          </p:nvPr>
        </p:nvGraphicFramePr>
        <p:xfrm>
          <a:off x="107504" y="2492896"/>
          <a:ext cx="8928992" cy="4255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-6796" y="538808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/>
              <a:t>НАЕДАЕТСЯ </a:t>
            </a:r>
            <a:r>
              <a:rPr lang="ru-RU" sz="2000" dirty="0"/>
              <a:t>ЛИ ВАШ РЕБЕНОК ДЕТСКОМ САДУ?</a:t>
            </a:r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0651898"/>
              </p:ext>
            </p:extLst>
          </p:nvPr>
        </p:nvGraphicFramePr>
        <p:xfrm>
          <a:off x="4565204" y="11663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9512" y="1772815"/>
            <a:ext cx="39604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Доля родителей воспитанников детского сада Сказка уверены, что их дети в образовательном учреждении не получают достаточного количества питательных веществ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249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8455528"/>
              </p:ext>
            </p:extLst>
          </p:nvPr>
        </p:nvGraphicFramePr>
        <p:xfrm>
          <a:off x="107504" y="2132856"/>
          <a:ext cx="8928992" cy="4615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9821097"/>
              </p:ext>
            </p:extLst>
          </p:nvPr>
        </p:nvGraphicFramePr>
        <p:xfrm>
          <a:off x="4427984" y="18864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76856" y="436022"/>
            <a:ext cx="44831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ПРИЧИНА, ПО КОТОРОЙ РЕБЕНОК </a:t>
            </a:r>
            <a:br>
              <a:rPr lang="ru-RU" sz="2000" dirty="0" smtClean="0"/>
            </a:br>
            <a:r>
              <a:rPr lang="ru-RU" sz="2000" dirty="0" smtClean="0"/>
              <a:t>НЕ ДО КОНЦА СЪЕДАЕТ ПРЕДЛОЖЕННОЕ БЛЮДО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42448" y="1844824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Самая распространенная причина – нелюбимая еда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273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0" y="2852936"/>
            <a:ext cx="9143999" cy="14732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РЕЗУЛЬТАТЫ ОПРОСА ОБУЧАЮЩИХСЯ ОБРАЗОВАТЕЛЬНЫХ УЧРЕЖДЕНИЙ СЛАДКОВСКОГО РАЙОНА </a:t>
            </a:r>
            <a:b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И ИХ РОДИТЕЛЕЙ </a:t>
            </a:r>
            <a:b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(ЗАКОННЫХ ПРЕДСТАВИТЕЛЕЙ)</a:t>
            </a: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098" name="Picture 2" descr="D:\Архив\эмбл\лого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3899668" cy="125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96135" y="6201732"/>
            <a:ext cx="32047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/>
              <a:t>ВСЕ РЕЗУЛЬТАТЫ ПРЕДСТАВЛЕНЫ В ПРОЦЕНТАХ</a:t>
            </a:r>
            <a:endParaRPr lang="ru-RU" sz="1100" b="1" dirty="0"/>
          </a:p>
        </p:txBody>
      </p:sp>
    </p:spTree>
    <p:extLst>
      <p:ext uri="{BB962C8B-B14F-4D97-AF65-F5344CB8AC3E}">
        <p14:creationId xmlns:p14="http://schemas.microsoft.com/office/powerpoint/2010/main" val="172519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6040794"/>
              </p:ext>
            </p:extLst>
          </p:nvPr>
        </p:nvGraphicFramePr>
        <p:xfrm>
          <a:off x="107504" y="2492896"/>
          <a:ext cx="8928992" cy="4255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91096" y="620688"/>
            <a:ext cx="381642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НРАВИТСЯ ЛИ ДЕТЯМ ВНЕШНИЙ ВИД БЛЮД?</a:t>
            </a:r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3890159"/>
              </p:ext>
            </p:extLst>
          </p:nvPr>
        </p:nvGraphicFramePr>
        <p:xfrm>
          <a:off x="4427984" y="6469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1520" y="1882572"/>
            <a:ext cx="38164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Доля родителей воспитанников детских садов уверена, что внешний вид блюд не всегда соответствует эстетическим нормам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723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1353231"/>
              </p:ext>
            </p:extLst>
          </p:nvPr>
        </p:nvGraphicFramePr>
        <p:xfrm>
          <a:off x="107504" y="2492896"/>
          <a:ext cx="8928992" cy="4255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9512" y="260648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/>
              <a:t>УДОВЛЕТВОРЕНЫ ЛИ ВЫ И ВАШ РЕБЕНОК МЕНЮ, ПО КОТОРОМУ ОРГАНИЗОВАНО ПИТАНИЕ В ДЕТСКОМ САДУ?</a:t>
            </a:r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473958"/>
              </p:ext>
            </p:extLst>
          </p:nvPr>
        </p:nvGraphicFramePr>
        <p:xfrm>
          <a:off x="4211960" y="260648"/>
          <a:ext cx="493204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-36512" y="1826821"/>
            <a:ext cx="40324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Почти половине родителей воспитанников </a:t>
            </a:r>
            <a:r>
              <a:rPr lang="ru-RU" sz="1400" dirty="0" err="1" smtClean="0">
                <a:solidFill>
                  <a:srgbClr val="FF0000"/>
                </a:solidFill>
              </a:rPr>
              <a:t>Лопазновского</a:t>
            </a:r>
            <a:r>
              <a:rPr lang="ru-RU" sz="1400" dirty="0" smtClean="0">
                <a:solidFill>
                  <a:srgbClr val="FF0000"/>
                </a:solidFill>
              </a:rPr>
              <a:t>, </a:t>
            </a:r>
            <a:r>
              <a:rPr lang="ru-RU" sz="1400" dirty="0" err="1" smtClean="0">
                <a:solidFill>
                  <a:srgbClr val="FF0000"/>
                </a:solidFill>
              </a:rPr>
              <a:t>Никулинского</a:t>
            </a:r>
            <a:r>
              <a:rPr lang="ru-RU" sz="1400" dirty="0" smtClean="0">
                <a:solidFill>
                  <a:srgbClr val="FF0000"/>
                </a:solidFill>
              </a:rPr>
              <a:t> и </a:t>
            </a:r>
            <a:r>
              <a:rPr lang="ru-RU" sz="1400" dirty="0" err="1" smtClean="0">
                <a:solidFill>
                  <a:srgbClr val="FF0000"/>
                </a:solidFill>
              </a:rPr>
              <a:t>Новоандреевского</a:t>
            </a:r>
            <a:r>
              <a:rPr lang="ru-RU" sz="1400" dirty="0" smtClean="0">
                <a:solidFill>
                  <a:srgbClr val="FF0000"/>
                </a:solidFill>
              </a:rPr>
              <a:t> детских садов не нравится реализуемое меню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281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826104"/>
              </p:ext>
            </p:extLst>
          </p:nvPr>
        </p:nvGraphicFramePr>
        <p:xfrm>
          <a:off x="107504" y="2492896"/>
          <a:ext cx="8928992" cy="4255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6180" y="662155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/>
              <a:t>РАСПОЛОЖЕНИЕ МЕНЮ</a:t>
            </a:r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1231057"/>
              </p:ext>
            </p:extLst>
          </p:nvPr>
        </p:nvGraphicFramePr>
        <p:xfrm>
          <a:off x="4539804" y="9252"/>
          <a:ext cx="4280668" cy="2411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9275" y="1916832"/>
            <a:ext cx="3600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Самый популярный источник ознакомления с меню – стенд,  </a:t>
            </a:r>
            <a:br>
              <a:rPr lang="ru-RU" sz="1400" dirty="0" smtClean="0">
                <a:solidFill>
                  <a:srgbClr val="FF0000"/>
                </a:solidFill>
              </a:rPr>
            </a:br>
            <a:r>
              <a:rPr lang="ru-RU" sz="1400" dirty="0" smtClean="0">
                <a:solidFill>
                  <a:srgbClr val="FF0000"/>
                </a:solidFill>
              </a:rPr>
              <a:t>доле родителей меню доводят лично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133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3730489"/>
              </p:ext>
            </p:extLst>
          </p:nvPr>
        </p:nvGraphicFramePr>
        <p:xfrm>
          <a:off x="107504" y="2492896"/>
          <a:ext cx="8928992" cy="4255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84672" y="424880"/>
            <a:ext cx="4572000" cy="200054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/>
              <a:t>ВСЕГДА ЛИ ФАКТИЧЕСКОЕ </a:t>
            </a:r>
            <a:r>
              <a:rPr lang="ru-RU" sz="2000" dirty="0"/>
              <a:t>МЕНЮ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ДЕТСКОМ </a:t>
            </a:r>
            <a:r>
              <a:rPr lang="ru-RU" sz="2000" dirty="0" smtClean="0"/>
              <a:t>САДУ</a:t>
            </a:r>
            <a:r>
              <a:rPr lang="ru-RU" sz="2000" dirty="0"/>
              <a:t> СООТВЕТСТВУЕТ </a:t>
            </a:r>
            <a:r>
              <a:rPr lang="ru-RU" sz="2000" dirty="0" smtClean="0"/>
              <a:t> </a:t>
            </a:r>
            <a:r>
              <a:rPr lang="ru-RU" sz="2000" dirty="0"/>
              <a:t>УТВЕРЖДЕННОМУ?</a:t>
            </a:r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4679057"/>
              </p:ext>
            </p:extLst>
          </p:nvPr>
        </p:nvGraphicFramePr>
        <p:xfrm>
          <a:off x="4427984" y="5355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14512" y="1902208"/>
            <a:ext cx="3600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Большинство родителей воспитанников детских садов уверены в соответствии предлагаемых блюд утвержденному меню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170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504210"/>
              </p:ext>
            </p:extLst>
          </p:nvPr>
        </p:nvGraphicFramePr>
        <p:xfrm>
          <a:off x="107504" y="2492896"/>
          <a:ext cx="8928992" cy="4255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51520" y="357744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/>
              <a:t>СЧИТАЕТЕ ЛИ ПИТАНИЕ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ДЕТСКОМ САДУ ЗДОРОВЫМ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И </a:t>
            </a:r>
            <a:r>
              <a:rPr lang="ru-RU" sz="2000" dirty="0"/>
              <a:t>ПОЛНОЦЕННЫМ?</a:t>
            </a:r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6070417"/>
              </p:ext>
            </p:extLst>
          </p:nvPr>
        </p:nvGraphicFramePr>
        <p:xfrm>
          <a:off x="4427984" y="11663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9512" y="1772815"/>
            <a:ext cx="39604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6%  родителей воспитанников </a:t>
            </a:r>
            <a:br>
              <a:rPr lang="ru-RU" sz="1400" dirty="0" smtClean="0">
                <a:solidFill>
                  <a:srgbClr val="FF0000"/>
                </a:solidFill>
              </a:rPr>
            </a:br>
            <a:r>
              <a:rPr lang="ru-RU" sz="1400" dirty="0" smtClean="0">
                <a:solidFill>
                  <a:srgbClr val="FF0000"/>
                </a:solidFill>
              </a:rPr>
              <a:t>детского сада Сказка не считают питание </a:t>
            </a:r>
            <a:br>
              <a:rPr lang="ru-RU" sz="1400" dirty="0" smtClean="0">
                <a:solidFill>
                  <a:srgbClr val="FF0000"/>
                </a:solidFill>
              </a:rPr>
            </a:br>
            <a:r>
              <a:rPr lang="ru-RU" sz="1400" dirty="0" smtClean="0">
                <a:solidFill>
                  <a:srgbClr val="FF0000"/>
                </a:solidFill>
              </a:rPr>
              <a:t>в детском саду здоровым и полноценным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244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8161318"/>
              </p:ext>
            </p:extLst>
          </p:nvPr>
        </p:nvGraphicFramePr>
        <p:xfrm>
          <a:off x="179512" y="2492896"/>
          <a:ext cx="8856984" cy="4255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67544" y="404664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/>
              <a:t>НАЛИЧИЕ НАГЛЯДНОЙ ИНФОРМАЦИИ ПО ВОПРОСАМ ЗДОРОВОГО ПИТАНИЯ НА </a:t>
            </a:r>
            <a:r>
              <a:rPr lang="ru-RU" sz="2000" dirty="0" smtClean="0"/>
              <a:t>СТЕНДАХ </a:t>
            </a:r>
            <a:r>
              <a:rPr lang="ru-RU" sz="2000" dirty="0"/>
              <a:t>(САЙТЕ)</a:t>
            </a:r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3823672"/>
              </p:ext>
            </p:extLst>
          </p:nvPr>
        </p:nvGraphicFramePr>
        <p:xfrm>
          <a:off x="3923928" y="116632"/>
          <a:ext cx="554461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9512" y="1772815"/>
            <a:ext cx="39604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В половине детских садов информация </a:t>
            </a:r>
            <a:br>
              <a:rPr lang="ru-RU" sz="1400" dirty="0" smtClean="0">
                <a:solidFill>
                  <a:srgbClr val="FF0000"/>
                </a:solidFill>
              </a:rPr>
            </a:br>
            <a:r>
              <a:rPr lang="ru-RU" sz="1400" dirty="0" smtClean="0">
                <a:solidFill>
                  <a:srgbClr val="FF0000"/>
                </a:solidFill>
              </a:rPr>
              <a:t>о здоровом питании на стендах (сайте) отсутствует или не обновляется.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744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2087597"/>
              </p:ext>
            </p:extLst>
          </p:nvPr>
        </p:nvGraphicFramePr>
        <p:xfrm>
          <a:off x="107504" y="1556792"/>
          <a:ext cx="8928992" cy="5191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8310446"/>
              </p:ext>
            </p:extLst>
          </p:nvPr>
        </p:nvGraphicFramePr>
        <p:xfrm>
          <a:off x="-828600" y="0"/>
          <a:ext cx="5040560" cy="2852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608512" y="332656"/>
            <a:ext cx="4572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/>
              <a:t>В КАКИХ МЕРОПРИЯТИЯХ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ПО </a:t>
            </a:r>
            <a:r>
              <a:rPr lang="ru-RU" sz="2000" dirty="0"/>
              <a:t>ВОПРОСАМ ПИТАНИЯ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ВЫ </a:t>
            </a:r>
            <a:r>
              <a:rPr lang="ru-RU" sz="2000" dirty="0"/>
              <a:t>УЧАСТВОВАЛИ?</a:t>
            </a:r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6012160" y="5877272"/>
            <a:ext cx="33684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Наиболее популярные мероприятия: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- родительские собрания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- опросы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- конкурсы</a:t>
            </a:r>
          </a:p>
        </p:txBody>
      </p:sp>
    </p:spTree>
    <p:extLst>
      <p:ext uri="{BB962C8B-B14F-4D97-AF65-F5344CB8AC3E}">
        <p14:creationId xmlns:p14="http://schemas.microsoft.com/office/powerpoint/2010/main" val="189168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5415849"/>
              </p:ext>
            </p:extLst>
          </p:nvPr>
        </p:nvGraphicFramePr>
        <p:xfrm>
          <a:off x="107504" y="2564904"/>
          <a:ext cx="8928992" cy="418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427984" y="476672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/>
              <a:t>КАКИМ ОБРАЗОМ </a:t>
            </a:r>
            <a:r>
              <a:rPr lang="ru-RU" sz="2000" dirty="0"/>
              <a:t>В ДЕТСКОМ САДУ </a:t>
            </a:r>
            <a:r>
              <a:rPr lang="ru-RU" sz="2000" dirty="0" smtClean="0"/>
              <a:t>ОРГАНИЗОВАН ПИТЬЕВОЙ </a:t>
            </a:r>
            <a:r>
              <a:rPr lang="ru-RU" sz="2000" dirty="0"/>
              <a:t>РЕЖИМ? </a:t>
            </a:r>
          </a:p>
          <a:p>
            <a:pPr algn="ctr"/>
            <a:endParaRPr lang="ru-RU" sz="2000" dirty="0"/>
          </a:p>
          <a:p>
            <a:pPr algn="ctr"/>
            <a:endParaRPr lang="ru-RU" sz="2000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0171417"/>
              </p:ext>
            </p:extLst>
          </p:nvPr>
        </p:nvGraphicFramePr>
        <p:xfrm>
          <a:off x="0" y="26064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427984" y="1700808"/>
            <a:ext cx="39604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20%  родителей воспитанников </a:t>
            </a:r>
            <a:br>
              <a:rPr lang="ru-RU" sz="1400" dirty="0" smtClean="0">
                <a:solidFill>
                  <a:srgbClr val="FF0000"/>
                </a:solidFill>
              </a:rPr>
            </a:br>
            <a:r>
              <a:rPr lang="ru-RU" sz="1400" dirty="0" smtClean="0">
                <a:solidFill>
                  <a:srgbClr val="FF0000"/>
                </a:solidFill>
              </a:rPr>
              <a:t>детских садов не знают, как организован питьевой режим в ДОУ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556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3419872" y="116633"/>
            <a:ext cx="6069360" cy="1008111"/>
          </a:xfrm>
        </p:spPr>
        <p:txBody>
          <a:bodyPr/>
          <a:lstStyle/>
          <a:p>
            <a:r>
              <a:rPr lang="ru-RU" dirty="0" smtClean="0"/>
              <a:t>Выводы по опросу: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4294967295"/>
          </p:nvPr>
        </p:nvSpPr>
        <p:spPr>
          <a:xfrm>
            <a:off x="179513" y="1628800"/>
            <a:ext cx="8856983" cy="5113313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В </a:t>
            </a:r>
            <a:r>
              <a:rPr lang="ru-RU" sz="2000" dirty="0" err="1" smtClean="0"/>
              <a:t>Сладковской</a:t>
            </a:r>
            <a:r>
              <a:rPr lang="ru-RU" sz="2000" dirty="0" smtClean="0"/>
              <a:t>, </a:t>
            </a:r>
            <a:r>
              <a:rPr lang="ru-RU" sz="2000" dirty="0" err="1" smtClean="0"/>
              <a:t>Маслянской</a:t>
            </a:r>
            <a:r>
              <a:rPr lang="ru-RU" sz="2000" dirty="0" smtClean="0"/>
              <a:t> и Менжинской школах участие  в опросе приняли около 20% обучающихся;</a:t>
            </a:r>
          </a:p>
          <a:p>
            <a:r>
              <a:rPr lang="ru-RU" sz="2000" dirty="0" smtClean="0"/>
              <a:t>В </a:t>
            </a:r>
            <a:r>
              <a:rPr lang="ru-RU" sz="2000" dirty="0" err="1" smtClean="0"/>
              <a:t>Сладковской</a:t>
            </a:r>
            <a:r>
              <a:rPr lang="ru-RU" sz="2000" dirty="0" smtClean="0"/>
              <a:t>, Майской, </a:t>
            </a:r>
            <a:r>
              <a:rPr lang="ru-RU" sz="2000" dirty="0" err="1" smtClean="0"/>
              <a:t>Новоандреевской</a:t>
            </a:r>
            <a:r>
              <a:rPr lang="ru-RU" sz="2000" dirty="0" smtClean="0"/>
              <a:t>, Александровской школах высокий процент неудовлетворенности системой организации питания;</a:t>
            </a:r>
          </a:p>
          <a:p>
            <a:r>
              <a:rPr lang="ru-RU" sz="2000" dirty="0" smtClean="0"/>
              <a:t>В Майской, </a:t>
            </a:r>
            <a:r>
              <a:rPr lang="ru-RU" sz="2000" dirty="0" err="1" smtClean="0"/>
              <a:t>Усовской</a:t>
            </a:r>
            <a:r>
              <a:rPr lang="ru-RU" sz="2000" dirty="0" smtClean="0"/>
              <a:t>, Александровской школах высокий процент неудовлетворенности санитарным состоянием школьной столовой;</a:t>
            </a:r>
          </a:p>
          <a:p>
            <a:r>
              <a:rPr lang="ru-RU" sz="2000" dirty="0" smtClean="0"/>
              <a:t>В </a:t>
            </a:r>
            <a:r>
              <a:rPr lang="ru-RU" sz="2000" dirty="0" err="1" smtClean="0"/>
              <a:t>Лопазновской</a:t>
            </a:r>
            <a:r>
              <a:rPr lang="ru-RU" sz="2000" dirty="0" smtClean="0"/>
              <a:t> и </a:t>
            </a:r>
            <a:r>
              <a:rPr lang="ru-RU" sz="2000" dirty="0" err="1" smtClean="0"/>
              <a:t>Новоандреевской</a:t>
            </a:r>
            <a:r>
              <a:rPr lang="ru-RU" sz="2000" dirty="0" smtClean="0"/>
              <a:t> школах высокий процент обучающихся, которые питаются в школе не регулярно;</a:t>
            </a:r>
          </a:p>
          <a:p>
            <a:r>
              <a:rPr lang="ru-RU" sz="2000" dirty="0" smtClean="0"/>
              <a:t>Всем ОУ следует обратить внимание на соответствие размерности предлагаемых блюд, «</a:t>
            </a:r>
            <a:r>
              <a:rPr lang="ru-RU" sz="2000" dirty="0" err="1" smtClean="0"/>
              <a:t>граммовке</a:t>
            </a:r>
            <a:r>
              <a:rPr lang="ru-RU" sz="2000" dirty="0" smtClean="0"/>
              <a:t>», утвержденной в меню;</a:t>
            </a:r>
          </a:p>
          <a:p>
            <a:r>
              <a:rPr lang="ru-RU" sz="2000" dirty="0"/>
              <a:t>Всем ОУ следует обратить внимание на </a:t>
            </a:r>
            <a:r>
              <a:rPr lang="ru-RU" sz="2000" dirty="0" smtClean="0"/>
              <a:t>график питания – не всем обучающимся хватает выделенного времени на прием пищи;</a:t>
            </a:r>
          </a:p>
          <a:p>
            <a:r>
              <a:rPr lang="ru-RU" sz="2000" dirty="0" smtClean="0"/>
              <a:t>Главной причиной отсутствия аппетита у обучающихся является нелюбимая или невкусная еда;</a:t>
            </a:r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323528" y="260648"/>
            <a:ext cx="576064" cy="504056"/>
            <a:chOff x="323528" y="332656"/>
            <a:chExt cx="576064" cy="504056"/>
          </a:xfrm>
        </p:grpSpPr>
        <p:sp>
          <p:nvSpPr>
            <p:cNvPr id="7" name="Овал 6"/>
            <p:cNvSpPr/>
            <p:nvPr/>
          </p:nvSpPr>
          <p:spPr>
            <a:xfrm>
              <a:off x="323528" y="332656"/>
              <a:ext cx="576064" cy="504056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9766" y="404664"/>
              <a:ext cx="4635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>
                  <a:solidFill>
                    <a:schemeClr val="bg2">
                      <a:lumMod val="25000"/>
                    </a:schemeClr>
                  </a:solidFill>
                </a:rPr>
                <a:t>ОУ</a:t>
              </a:r>
              <a:endParaRPr lang="ru-RU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6220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3419872" y="116633"/>
            <a:ext cx="6069360" cy="1008111"/>
          </a:xfrm>
        </p:spPr>
        <p:txBody>
          <a:bodyPr/>
          <a:lstStyle/>
          <a:p>
            <a:r>
              <a:rPr lang="ru-RU" dirty="0" smtClean="0"/>
              <a:t>Выводы по опросу: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4294967295"/>
          </p:nvPr>
        </p:nvSpPr>
        <p:spPr>
          <a:xfrm>
            <a:off x="179513" y="1628800"/>
            <a:ext cx="8856983" cy="5113313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/>
              <a:t>Не всем обучающимся </a:t>
            </a:r>
            <a:r>
              <a:rPr lang="ru-RU" sz="2000" dirty="0" err="1" smtClean="0"/>
              <a:t>Сладковской</a:t>
            </a:r>
            <a:r>
              <a:rPr lang="ru-RU" sz="2000" dirty="0" smtClean="0"/>
              <a:t>, </a:t>
            </a:r>
            <a:r>
              <a:rPr lang="ru-RU" sz="2000" dirty="0" err="1" smtClean="0"/>
              <a:t>Степновской</a:t>
            </a:r>
            <a:r>
              <a:rPr lang="ru-RU" sz="2000" dirty="0" smtClean="0"/>
              <a:t> и </a:t>
            </a:r>
            <a:r>
              <a:rPr lang="ru-RU" sz="2000" dirty="0" err="1" smtClean="0"/>
              <a:t>Маслянской</a:t>
            </a:r>
            <a:r>
              <a:rPr lang="ru-RU" sz="2000" dirty="0" smtClean="0"/>
              <a:t> школ нравится внешний вид блюд;</a:t>
            </a:r>
          </a:p>
          <a:p>
            <a:r>
              <a:rPr lang="ru-RU" sz="2000" dirty="0" smtClean="0"/>
              <a:t>В </a:t>
            </a:r>
            <a:r>
              <a:rPr lang="ru-RU" sz="2000" dirty="0" err="1" smtClean="0"/>
              <a:t>Сладковской</a:t>
            </a:r>
            <a:r>
              <a:rPr lang="ru-RU" sz="2000" dirty="0" smtClean="0"/>
              <a:t>, </a:t>
            </a:r>
            <a:r>
              <a:rPr lang="ru-RU" sz="2000" dirty="0" err="1" smtClean="0"/>
              <a:t>Степновской</a:t>
            </a:r>
            <a:r>
              <a:rPr lang="ru-RU" sz="2000" dirty="0" smtClean="0"/>
              <a:t>, </a:t>
            </a:r>
            <a:r>
              <a:rPr lang="ru-RU" sz="2000" dirty="0" err="1" smtClean="0"/>
              <a:t>Маслянской</a:t>
            </a:r>
            <a:r>
              <a:rPr lang="ru-RU" sz="2000" dirty="0" smtClean="0"/>
              <a:t>, </a:t>
            </a:r>
            <a:r>
              <a:rPr lang="ru-RU" sz="2000" dirty="0" err="1" smtClean="0"/>
              <a:t>Усовской</a:t>
            </a:r>
            <a:r>
              <a:rPr lang="ru-RU" sz="2000" dirty="0" smtClean="0"/>
              <a:t> и Александровской школах высокий процент неудовлетворенности школьным меню;</a:t>
            </a:r>
          </a:p>
          <a:p>
            <a:r>
              <a:rPr lang="ru-RU" sz="2000" dirty="0"/>
              <a:t>В </a:t>
            </a:r>
            <a:r>
              <a:rPr lang="ru-RU" sz="2000" dirty="0" err="1"/>
              <a:t>Сладковской</a:t>
            </a:r>
            <a:r>
              <a:rPr lang="ru-RU" sz="2000" dirty="0" smtClean="0"/>
              <a:t>, </a:t>
            </a:r>
            <a:r>
              <a:rPr lang="ru-RU" sz="2000" dirty="0" err="1"/>
              <a:t>Маслянской</a:t>
            </a:r>
            <a:r>
              <a:rPr lang="ru-RU" sz="2000" dirty="0"/>
              <a:t>, </a:t>
            </a:r>
            <a:r>
              <a:rPr lang="ru-RU" sz="2000" dirty="0" err="1"/>
              <a:t>Усовской</a:t>
            </a:r>
            <a:r>
              <a:rPr lang="ru-RU" sz="2000" dirty="0"/>
              <a:t> и Александровской школах </a:t>
            </a:r>
            <a:r>
              <a:rPr lang="ru-RU" sz="2000" dirty="0" smtClean="0"/>
              <a:t>многие не считают питание в школе здоровым и полноценным;</a:t>
            </a:r>
          </a:p>
          <a:p>
            <a:r>
              <a:rPr lang="ru-RU" sz="2000" dirty="0" smtClean="0"/>
              <a:t>В целом отмечается доброжелательность сотрудников школьной столовой;</a:t>
            </a:r>
          </a:p>
          <a:p>
            <a:r>
              <a:rPr lang="ru-RU" sz="2000" dirty="0" smtClean="0"/>
              <a:t>Наиболее популярные источники информации об организации питания в школе являются сайт школы, родительский чат и стенд в школьной столовой;</a:t>
            </a:r>
          </a:p>
          <a:p>
            <a:r>
              <a:rPr lang="ru-RU" sz="2000" dirty="0" err="1" smtClean="0"/>
              <a:t>Сладковской</a:t>
            </a:r>
            <a:r>
              <a:rPr lang="ru-RU" sz="2000" dirty="0" smtClean="0"/>
              <a:t> школе следует обратить внимание на интерьер (уют, чистоту) школьной столовой;</a:t>
            </a:r>
          </a:p>
          <a:p>
            <a:r>
              <a:rPr lang="ru-RU" sz="2000" dirty="0" smtClean="0"/>
              <a:t>Наиболее популярными мероприятиями по вопросам питания являются: классные часы, родительские собрания, конкурсы и викторины. Почти 3 % данными мероприятиями не охвачены;</a:t>
            </a:r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323528" y="260648"/>
            <a:ext cx="576064" cy="504056"/>
            <a:chOff x="323528" y="332656"/>
            <a:chExt cx="576064" cy="504056"/>
          </a:xfrm>
        </p:grpSpPr>
        <p:sp>
          <p:nvSpPr>
            <p:cNvPr id="6" name="Овал 5"/>
            <p:cNvSpPr/>
            <p:nvPr/>
          </p:nvSpPr>
          <p:spPr>
            <a:xfrm>
              <a:off x="323528" y="332656"/>
              <a:ext cx="576064" cy="504056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79766" y="404664"/>
              <a:ext cx="4635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>
                  <a:solidFill>
                    <a:schemeClr val="bg2">
                      <a:lumMod val="25000"/>
                    </a:schemeClr>
                  </a:solidFill>
                </a:rPr>
                <a:t>ОУ</a:t>
              </a:r>
              <a:endParaRPr lang="ru-RU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8104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190779"/>
              </p:ext>
            </p:extLst>
          </p:nvPr>
        </p:nvGraphicFramePr>
        <p:xfrm>
          <a:off x="-324544" y="1988840"/>
          <a:ext cx="9217024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183092" y="6275995"/>
            <a:ext cx="2489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Всего: 1551 респондент</a:t>
            </a:r>
            <a:endParaRPr lang="ru-RU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9602937"/>
              </p:ext>
            </p:extLst>
          </p:nvPr>
        </p:nvGraphicFramePr>
        <p:xfrm>
          <a:off x="5220072" y="4941168"/>
          <a:ext cx="3923928" cy="2059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712266"/>
              </p:ext>
            </p:extLst>
          </p:nvPr>
        </p:nvGraphicFramePr>
        <p:xfrm>
          <a:off x="5220072" y="2708920"/>
          <a:ext cx="3816425" cy="21541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22490"/>
                <a:gridCol w="764645"/>
                <a:gridCol w="764645"/>
                <a:gridCol w="764645"/>
              </a:tblGrid>
              <a:tr h="154590"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Всего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Детей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Родителей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545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Сладковская СОШ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392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142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250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545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Лопазновская ООШ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79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36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43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545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Майская ООШ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65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32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33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545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Никулинская ООШ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67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44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23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545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Степновская ООШ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</a:rPr>
                        <a:t>57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2</a:t>
                      </a:r>
                      <a:r>
                        <a:rPr lang="ru-RU" sz="1100" u="none" strike="noStrike" dirty="0" smtClean="0">
                          <a:effectLst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3</a:t>
                      </a:r>
                      <a:r>
                        <a:rPr lang="ru-RU" sz="1100" u="none" strike="noStrike" dirty="0" smtClean="0">
                          <a:effectLst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545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Маслянская СОШ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117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50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67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545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Менжинская СОШ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34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7980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err="1">
                          <a:effectLst/>
                        </a:rPr>
                        <a:t>Новоандреевская</a:t>
                      </a:r>
                      <a:r>
                        <a:rPr lang="ru-RU" sz="1100" u="none" strike="noStrike" dirty="0">
                          <a:effectLst/>
                        </a:rPr>
                        <a:t> ООШ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45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29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545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Усовская СОШ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130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62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68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7980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Александровская СОШ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176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85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91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427984" y="620688"/>
            <a:ext cx="39837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Охват обучающихся и родителей </a:t>
            </a:r>
            <a:br>
              <a:rPr lang="ru-RU" sz="2000" dirty="0" smtClean="0"/>
            </a:br>
            <a:r>
              <a:rPr lang="ru-RU" sz="2000" dirty="0" smtClean="0"/>
              <a:t>при опросе</a:t>
            </a:r>
            <a:endParaRPr lang="ru-RU" sz="2000" dirty="0"/>
          </a:p>
        </p:txBody>
      </p:sp>
      <p:sp>
        <p:nvSpPr>
          <p:cNvPr id="4" name="Овал 3"/>
          <p:cNvSpPr/>
          <p:nvPr/>
        </p:nvSpPr>
        <p:spPr>
          <a:xfrm>
            <a:off x="6876256" y="3968445"/>
            <a:ext cx="2088232" cy="1769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804248" y="2891988"/>
            <a:ext cx="2088232" cy="1769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005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3419872" y="116633"/>
            <a:ext cx="6069360" cy="1008111"/>
          </a:xfrm>
        </p:spPr>
        <p:txBody>
          <a:bodyPr/>
          <a:lstStyle/>
          <a:p>
            <a:r>
              <a:rPr lang="ru-RU" dirty="0" smtClean="0"/>
              <a:t>Выводы по опросу: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4294967295"/>
          </p:nvPr>
        </p:nvSpPr>
        <p:spPr>
          <a:xfrm>
            <a:off x="179513" y="1484784"/>
            <a:ext cx="8856983" cy="5257329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/>
              <a:t>Большинство родителей удовлетворены системой организации питания в ДОУ;</a:t>
            </a:r>
          </a:p>
          <a:p>
            <a:r>
              <a:rPr lang="ru-RU" sz="2000" dirty="0" smtClean="0"/>
              <a:t>Александровскому и Майскому детским садам следует обратить внимание на соответствие режима питания установленным требованиям, или осведомленность родителей в вопросах организации питания;</a:t>
            </a:r>
          </a:p>
          <a:p>
            <a:r>
              <a:rPr lang="ru-RU" sz="2000" dirty="0" smtClean="0"/>
              <a:t>МАДОУ Сказка обратить внимание на соблюдение санитарных правил при организации питания;</a:t>
            </a:r>
          </a:p>
          <a:p>
            <a:r>
              <a:rPr lang="ru-RU" sz="2000" dirty="0" smtClean="0"/>
              <a:t>Самая распространенная причина плохого аппетита воспитанников – нелюбимая еда;</a:t>
            </a:r>
          </a:p>
          <a:p>
            <a:r>
              <a:rPr lang="ru-RU" sz="2000" dirty="0" smtClean="0"/>
              <a:t>Почти половине родителей воспитанников </a:t>
            </a:r>
            <a:r>
              <a:rPr lang="ru-RU" sz="2000" dirty="0" err="1" smtClean="0"/>
              <a:t>Лопазновского</a:t>
            </a:r>
            <a:r>
              <a:rPr lang="ru-RU" sz="2000" dirty="0" smtClean="0"/>
              <a:t>, </a:t>
            </a:r>
            <a:r>
              <a:rPr lang="ru-RU" sz="2000" dirty="0" err="1" smtClean="0"/>
              <a:t>Никулинского</a:t>
            </a:r>
            <a:r>
              <a:rPr lang="ru-RU" sz="2000" dirty="0" smtClean="0"/>
              <a:t> и </a:t>
            </a:r>
            <a:r>
              <a:rPr lang="ru-RU" sz="2000" dirty="0" err="1" smtClean="0"/>
              <a:t>Новоандреевского</a:t>
            </a:r>
            <a:r>
              <a:rPr lang="ru-RU" sz="2000" dirty="0" smtClean="0"/>
              <a:t> детских садов не нравится реализуемое меню;</a:t>
            </a:r>
          </a:p>
          <a:p>
            <a:r>
              <a:rPr lang="ru-RU" sz="2000" dirty="0" smtClean="0"/>
              <a:t>Самый популярный источник ознакомления с меню – стенд;</a:t>
            </a:r>
          </a:p>
          <a:p>
            <a:r>
              <a:rPr lang="ru-RU" sz="2000" dirty="0" smtClean="0"/>
              <a:t>6% родителей воспитанников МАДОУ Сказка не считают питание в ДОУ здоровым и полноценным;</a:t>
            </a:r>
          </a:p>
          <a:p>
            <a:r>
              <a:rPr lang="ru-RU" sz="2000" dirty="0" smtClean="0"/>
              <a:t>Наиболее популярные мероприятия по вопросам организации питания: родительские собрания, опросы и конкурсы.</a:t>
            </a:r>
          </a:p>
          <a:p>
            <a:r>
              <a:rPr lang="ru-RU" sz="2000" dirty="0" smtClean="0"/>
              <a:t>20% родителей не знает, как организован </a:t>
            </a:r>
            <a:r>
              <a:rPr lang="ru-RU" sz="2000" smtClean="0"/>
              <a:t>питьевой режим в ДОУ.</a:t>
            </a:r>
            <a:endParaRPr lang="ru-RU" sz="2000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286924" y="260648"/>
            <a:ext cx="612668" cy="504056"/>
            <a:chOff x="305769" y="332656"/>
            <a:chExt cx="612668" cy="504056"/>
          </a:xfrm>
        </p:grpSpPr>
        <p:sp>
          <p:nvSpPr>
            <p:cNvPr id="2" name="Овал 1"/>
            <p:cNvSpPr/>
            <p:nvPr/>
          </p:nvSpPr>
          <p:spPr>
            <a:xfrm>
              <a:off x="323528" y="332656"/>
              <a:ext cx="576064" cy="504056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05769" y="404664"/>
              <a:ext cx="6126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>
                  <a:solidFill>
                    <a:schemeClr val="bg2">
                      <a:lumMod val="25000"/>
                    </a:schemeClr>
                  </a:solidFill>
                </a:rPr>
                <a:t>ДОУ</a:t>
              </a:r>
              <a:endParaRPr lang="ru-RU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7688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3698617"/>
            <a:ext cx="73469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БЛАГОДАРЮ ЗА ВНИМАНИЕ!!!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5" name="Picture 2" descr="D:\Архив\эмбл\лого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340768"/>
            <a:ext cx="5154541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32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9494568"/>
              </p:ext>
            </p:extLst>
          </p:nvPr>
        </p:nvGraphicFramePr>
        <p:xfrm>
          <a:off x="107504" y="260648"/>
          <a:ext cx="8784976" cy="6487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39552" y="548680"/>
            <a:ext cx="410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УДОВЛЕТВОРЕННОСТЬ СИСТЕМОЙ ОРГАНИЗАЦИИ ПИТАНИЯ</a:t>
            </a:r>
            <a:endParaRPr lang="ru-RU" sz="2000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6372737"/>
              </p:ext>
            </p:extLst>
          </p:nvPr>
        </p:nvGraphicFramePr>
        <p:xfrm>
          <a:off x="139326" y="1628800"/>
          <a:ext cx="508074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8366778"/>
              </p:ext>
            </p:extLst>
          </p:nvPr>
        </p:nvGraphicFramePr>
        <p:xfrm>
          <a:off x="305780" y="4368364"/>
          <a:ext cx="4572000" cy="2492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4299344"/>
              </p:ext>
            </p:extLst>
          </p:nvPr>
        </p:nvGraphicFramePr>
        <p:xfrm>
          <a:off x="4644008" y="2996952"/>
          <a:ext cx="447571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7974643"/>
              </p:ext>
            </p:extLst>
          </p:nvPr>
        </p:nvGraphicFramePr>
        <p:xfrm>
          <a:off x="5508104" y="404664"/>
          <a:ext cx="3366120" cy="2534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" name="Овал 10"/>
          <p:cNvSpPr/>
          <p:nvPr/>
        </p:nvSpPr>
        <p:spPr>
          <a:xfrm>
            <a:off x="2267744" y="1742528"/>
            <a:ext cx="792088" cy="392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212232" y="4437112"/>
            <a:ext cx="1215752" cy="392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539552" y="1698430"/>
            <a:ext cx="792088" cy="392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948264" y="3501008"/>
            <a:ext cx="1656184" cy="392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10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435207"/>
            <a:ext cx="351250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УДОВЛЕТВОРЕННОСТЬ </a:t>
            </a:r>
            <a:br>
              <a:rPr lang="ru-RU" sz="2000" dirty="0" smtClean="0"/>
            </a:br>
            <a:r>
              <a:rPr lang="ru-RU" sz="2000" dirty="0" smtClean="0"/>
              <a:t>САНИТАРНЫМ СОСТОЯНИЕМ</a:t>
            </a:r>
            <a:br>
              <a:rPr lang="ru-RU" sz="2000" dirty="0" smtClean="0"/>
            </a:br>
            <a:r>
              <a:rPr lang="ru-RU" sz="2000" dirty="0" smtClean="0"/>
              <a:t> </a:t>
            </a:r>
            <a:r>
              <a:rPr lang="ru-RU" sz="2000" dirty="0"/>
              <a:t>ШКОЛЬНОЙ </a:t>
            </a:r>
            <a:r>
              <a:rPr lang="ru-RU" sz="2000" dirty="0" smtClean="0"/>
              <a:t>СТОЛОВОЙ</a:t>
            </a:r>
            <a:endParaRPr lang="ru-RU" sz="2000" dirty="0"/>
          </a:p>
          <a:p>
            <a:pPr algn="ctr"/>
            <a:endParaRPr lang="ru-RU" sz="2000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7665628"/>
              </p:ext>
            </p:extLst>
          </p:nvPr>
        </p:nvGraphicFramePr>
        <p:xfrm>
          <a:off x="5292080" y="404664"/>
          <a:ext cx="3654152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0092740"/>
              </p:ext>
            </p:extLst>
          </p:nvPr>
        </p:nvGraphicFramePr>
        <p:xfrm>
          <a:off x="10119" y="1556792"/>
          <a:ext cx="516170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3016938"/>
              </p:ext>
            </p:extLst>
          </p:nvPr>
        </p:nvGraphicFramePr>
        <p:xfrm>
          <a:off x="0" y="411857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186525"/>
              </p:ext>
            </p:extLst>
          </p:nvPr>
        </p:nvGraphicFramePr>
        <p:xfrm>
          <a:off x="4572000" y="314096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Овал 9"/>
          <p:cNvSpPr/>
          <p:nvPr/>
        </p:nvSpPr>
        <p:spPr>
          <a:xfrm>
            <a:off x="2195736" y="1667852"/>
            <a:ext cx="792088" cy="392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876256" y="3684076"/>
            <a:ext cx="1800200" cy="392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5042541" y="3648324"/>
            <a:ext cx="1800200" cy="392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469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0466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/>
              <a:t>РЕГУЛЯРНО ЛИ ПИТАЕТЕСЬ ВЫ</a:t>
            </a:r>
            <a:br>
              <a:rPr lang="ru-RU" sz="2000" dirty="0" smtClean="0"/>
            </a:br>
            <a:r>
              <a:rPr lang="ru-RU" sz="2000" dirty="0" smtClean="0"/>
              <a:t> </a:t>
            </a:r>
            <a:r>
              <a:rPr lang="ru-RU" sz="2000" dirty="0"/>
              <a:t>(ВАШ РЕБЕНОК)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ШКОЛЬНОЙ СТОЛОВОЙ?</a:t>
            </a: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6794811"/>
              </p:ext>
            </p:extLst>
          </p:nvPr>
        </p:nvGraphicFramePr>
        <p:xfrm>
          <a:off x="5417840" y="232195"/>
          <a:ext cx="3726160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0739431"/>
              </p:ext>
            </p:extLst>
          </p:nvPr>
        </p:nvGraphicFramePr>
        <p:xfrm>
          <a:off x="107504" y="1628800"/>
          <a:ext cx="511256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0360870"/>
              </p:ext>
            </p:extLst>
          </p:nvPr>
        </p:nvGraphicFramePr>
        <p:xfrm>
          <a:off x="320519" y="4114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401073"/>
              </p:ext>
            </p:extLst>
          </p:nvPr>
        </p:nvGraphicFramePr>
        <p:xfrm>
          <a:off x="4572000" y="306896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Овал 8"/>
          <p:cNvSpPr/>
          <p:nvPr/>
        </p:nvSpPr>
        <p:spPr>
          <a:xfrm>
            <a:off x="3203848" y="4196957"/>
            <a:ext cx="1224136" cy="6090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259632" y="1700808"/>
            <a:ext cx="1080923" cy="392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779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2965835"/>
              </p:ext>
            </p:extLst>
          </p:nvPr>
        </p:nvGraphicFramePr>
        <p:xfrm>
          <a:off x="4355976" y="33265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3528" y="692696"/>
            <a:ext cx="43861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НАЕДАЕТЕСЬ ЛИ ВЫ (ВАШ РЕБЕНОК) </a:t>
            </a:r>
            <a:br>
              <a:rPr lang="ru-RU" sz="2000" dirty="0" smtClean="0"/>
            </a:br>
            <a:r>
              <a:rPr lang="ru-RU" sz="2000" dirty="0" smtClean="0"/>
              <a:t>В ШКОЛЬНОЙ СТОЛОВОЙ?</a:t>
            </a:r>
            <a:endParaRPr lang="ru-RU" sz="2000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6310376"/>
              </p:ext>
            </p:extLst>
          </p:nvPr>
        </p:nvGraphicFramePr>
        <p:xfrm>
          <a:off x="-24608" y="1628800"/>
          <a:ext cx="508240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4696048"/>
              </p:ext>
            </p:extLst>
          </p:nvPr>
        </p:nvGraphicFramePr>
        <p:xfrm>
          <a:off x="137665" y="4114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484987"/>
              </p:ext>
            </p:extLst>
          </p:nvPr>
        </p:nvGraphicFramePr>
        <p:xfrm>
          <a:off x="4572000" y="314096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220073" y="6237312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FF0000"/>
                </a:solidFill>
              </a:rPr>
              <a:t>Во всех образовательных учреждениях наблюдается отрицательный показатель</a:t>
            </a:r>
            <a:endParaRPr lang="ru-RU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177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47667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/>
              <a:t>ХВАТАЕТ ЛИ ПРОДОЛЖИТЕЛЬНОСТИ ПЕРЕМЕНЫ ДЛЯ ТОГО, ЧТОБЫ ПОЕСТЬ В ШКОЛЕ?</a:t>
            </a: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2770992"/>
              </p:ext>
            </p:extLst>
          </p:nvPr>
        </p:nvGraphicFramePr>
        <p:xfrm>
          <a:off x="4969806" y="198242"/>
          <a:ext cx="4176464" cy="25881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795371"/>
              </p:ext>
            </p:extLst>
          </p:nvPr>
        </p:nvGraphicFramePr>
        <p:xfrm>
          <a:off x="107504" y="1628800"/>
          <a:ext cx="511256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7996732"/>
              </p:ext>
            </p:extLst>
          </p:nvPr>
        </p:nvGraphicFramePr>
        <p:xfrm>
          <a:off x="539552" y="410420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4956935"/>
              </p:ext>
            </p:extLst>
          </p:nvPr>
        </p:nvGraphicFramePr>
        <p:xfrm>
          <a:off x="4594218" y="285293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220073" y="6093296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FF0000"/>
                </a:solidFill>
              </a:rPr>
              <a:t>Не всем обучающимся хватает продолжительности перемены для питания</a:t>
            </a:r>
            <a:endParaRPr lang="ru-RU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474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1088</TotalTime>
  <Words>1070</Words>
  <Application>Microsoft Office PowerPoint</Application>
  <PresentationFormat>Экран (4:3)</PresentationFormat>
  <Paragraphs>256</Paragraphs>
  <Slides>41</Slides>
  <Notes>0</Notes>
  <HiddenSlides>3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Волна</vt:lpstr>
      <vt:lpstr>Во исполнение санитарно-гигиенических требований по вопросам организации питания обучающихся образовательных учреждений, а также осуществления родительского контроля  за организацией горячего питания детей в образовательных учреждениях, Отдел образования администрации Сладковского муниципального района провел опрос обучающихся образовательных учреждений и их родителей (законных представителей), а также родителей воспитанников дошкольных образовательных учреждений  по вопросам организации питания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Выводы по опросу:</vt:lpstr>
      <vt:lpstr>Выводы по опросу:</vt:lpstr>
      <vt:lpstr>Выводы по опросу: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Горячев Владимир Николаевич</dc:creator>
  <cp:lastModifiedBy>Горячев Владимир Николаевич</cp:lastModifiedBy>
  <cp:revision>75</cp:revision>
  <cp:lastPrinted>2021-10-28T05:37:05Z</cp:lastPrinted>
  <dcterms:created xsi:type="dcterms:W3CDTF">2021-04-05T05:41:46Z</dcterms:created>
  <dcterms:modified xsi:type="dcterms:W3CDTF">2021-10-28T05:38:57Z</dcterms:modified>
</cp:coreProperties>
</file>