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77" r:id="rId5"/>
    <p:sldId id="265" r:id="rId6"/>
    <p:sldId id="275" r:id="rId7"/>
    <p:sldId id="276" r:id="rId8"/>
    <p:sldId id="280" r:id="rId9"/>
    <p:sldId id="274" r:id="rId10"/>
    <p:sldId id="278" r:id="rId11"/>
    <p:sldId id="279" r:id="rId12"/>
    <p:sldId id="273" r:id="rId13"/>
    <p:sldId id="270" r:id="rId14"/>
    <p:sldId id="266" r:id="rId15"/>
    <p:sldId id="258" r:id="rId16"/>
    <p:sldId id="269" r:id="rId17"/>
    <p:sldId id="259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000060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6AAF0-C344-477C-B62B-DD1DA0E44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2ACD6B-28EF-4147-99FA-398070A96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EE2C9B-8987-4A8E-98C2-4D9CB978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84CFD0-47B3-4D9B-887E-72B2D53A6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CFF793-E794-4C51-8AEF-A046F1EA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4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3F139-0D7D-4777-8F98-F6938CBD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732149-CD7A-4B2F-95A9-D606F165C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2BEF47-C8A5-47DB-857C-D0EEADA6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44A58-5830-49E0-A916-E6F4FDD4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83CB2E-A5F8-4BC5-A7A3-EC62616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4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375A0A-09EE-417A-BA16-B4232EA22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CC6CCF-FD1D-4925-A362-456352467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8DB6E1-9936-47ED-AF86-E860C0824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E7E05-6406-4D32-ADF6-FDB50DD2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D69870-A29D-4299-A846-B590988D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15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6D14B-D5B1-41E1-BF45-7130922B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A88E0D-64EB-4644-9BE3-55A4C264E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EB53F2-E052-4742-B9EB-B84B608B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136CF-ABAF-4DB3-8904-0302E9D5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30039-7729-472A-980B-21C7E5D6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3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CAEE7-406D-4A42-987C-E548650C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C476CE-4250-4CCD-9D75-C4121D7A2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0D308-2AB0-4A0B-B7B4-5B96197A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47845-EBAB-4058-9757-EA7FA614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0E5CED-4E2E-4EF1-92EB-8F279D1B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1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04D9-5054-4AAB-A06E-FAA1072C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619A1E-A18C-4D8F-9870-51A9B1647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F861D-4B17-4437-8D79-6845D7935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DEC7A0-657C-4534-A996-8808A8C8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10FF5C-B786-434F-A9F1-D81B603D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BEAF-5867-47DF-A93B-1C684A0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7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AC150-A7E9-4445-9826-77025E496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90AB07-BF45-473C-9C35-28A405BF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264782-E346-487A-9DDC-8926EC2AB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9AE317-7A57-475D-A6BB-EC69EFBF4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665460-6E68-4775-A398-576490777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009322-B012-479E-A236-1DF98B14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52F346-261C-4F8F-A2E1-B2DF4DE8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8352EA-2292-4DC1-B8BE-AB61517D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9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F1C21-7BAD-4472-9F03-A0E61E25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FD41C-B417-4047-A737-8A20866A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D22167-499F-405C-9090-8EC13802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9E93-9B60-4E06-AC2A-9A511B43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2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462FD9-881D-45B0-8CFC-F75AA508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A4C23C-6F6F-4B2D-BD2C-3F7A97B3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5DC540-7A24-45ED-9B7B-436133B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2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F28DD-7DD8-4631-A177-163F22A1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E39962-457A-4191-840F-A8837AB9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14600A-8AC5-4172-977F-066C93D02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33F0CA-CDB5-4E75-8DB6-DAA950E1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CF217F-EF0F-4212-AA48-89AD1687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8ABF7-7CAB-4E50-B533-040B7F2F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DB883-A9F8-42A1-AFC7-66E60653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E02C5C-E57B-47DC-B30B-614A2BB72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61F28A-3B5B-452D-BF76-F8BE23F28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DED479-E10B-40B8-B77C-CBC39D17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AEE319-8D7A-4B0A-A81E-24851566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10B08-D27F-4530-9AFE-BAEB2302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27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CE873-E464-44F3-A12A-4024A8DC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D4267-EA7A-4C26-882A-F47F9A821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06775-C00B-44E7-BF8A-C43F6D5E1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E0520-DE09-4A0A-97F1-9601B2174BA5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CDAB1-09CC-4749-A25F-C3041A3C4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E16AE7-D833-4A09-B75A-3038963CD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59D24-D693-4650-93D6-37857FD9C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29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&#1087;&#1088;&#1086;&#1075;&#1088;&#1072;&#1084;&#1084;&#1072;&#1055;&#1056;&#1054;&#1057;&#1042;&#1071;&#1065;&#1045;&#1053;&#1048;&#1045;%20%20&#1055;&#1054;&#1051;&#1071;&#1056;&#1053;&#1040;&#1071;%20&#1047;&#1042;&#1045;&#1047;&#1044;&#1040;.pdf" TargetMode="External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hyperlink" Target="&#1055;&#1056;&#1048;&#1052;&#1045;&#1056;&#1053;&#1040;&#1071;%20&#1056;&#1040;&#1041;&#1054;&#1063;&#1040;&#1071;%20&#1055;&#1056;&#1054;&#1043;&#1056;&#1040;&#1052;&#1052;&#1040;%20&#1043;&#1077;&#1086;&#1075;&#1088;&#1072;&#1092;&#1080;&#1103;.%20&#1054;&#1089;&#1085;&#1086;&#1074;&#1085;&#1086;&#1077;%20&#1086;&#1073;&#1097;&#1077;&#1077;%20&#1086;&#1073;&#1088;&#1072;&#1079;&#1086;&#1074;&#1072;&#1085;&#1080;&#1077;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1055;&#1056;&#1048;&#1052;&#1045;&#1056;&#1053;&#1040;&#1071;%20&#1056;&#1040;&#1041;&#1054;&#1063;&#1040;&#1071;%20&#1055;&#1056;&#1054;&#1043;&#1056;&#1040;&#1052;&#1052;&#1040;%20&#1041;&#1080;&#1086;&#1083;&#1086;&#1075;&#1080;&#1103;.%20&#1054;&#1089;&#1085;&#1086;&#1074;&#1085;&#1086;&#1077;%20&#1086;&#1073;&#1097;&#1077;&#1077;%20&#1086;&#1073;&#1088;&#1072;&#1079;&#1086;&#1074;&#1072;&#1085;&#1080;&#1077;.pdf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&#1056;&#1040;&#1041;&#1054;&#1063;&#1048;&#1045;%20&#1055;&#1056;&#1054;&#1043;&#1056;&#1040;&#1052;&#1052;&#1067;%20&#1041;&#1048;&#1054;&#1051;&#1054;&#1043;&#1048;&#1071;%20&#1055;&#1040;&#1057;&#1045;&#1063;&#1053;&#1048;&#1050;%202022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2;&#1072;&#1079;%20&#1052;&#1080;&#1085;&#1087;&#1088;&#1086;&#1089;&#1074;&#1077;&#1097;&#1077;&#1085;&#1080;&#1103;%20&#1056;&#1060;%20&#1086;&#1090;%2031.05.2021%20N%20287%20&#1054;&#1073;%20&#1091;&#1090;&#1074;&#1077;&#1088;&#1078;&#1076;&#1077;&#1085;&#1080;&#1080;%20&#1092;&#1077;&#1076;&#1077;&#1088;&#1072;&#1083;&#1100;&#1085;&#1086;&#1075;&#1086;%20&#1075;&#1086;&#1089;&#1091;&#1076;&#1072;&#1088;&#1089;&#1090;&#1074;&#1077;&#1085;&#1085;&#1086;&#1075;&#1086;.rt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208;&#159;&#208;&#181;&#208;&#180;&#209;&#132;&#208;&#190;&#209;&#128;&#209;&#131;&#208;&#188;.%20&#208;&#147;&#208;&#181;&#208;&#190;&#208;&#179;&#209;&#128;&#208;&#176;&#209;&#132;&#208;&#184;&#209;&#143;\&#208;&#164;&#208;&#147;&#208;&#158;&#208;&#161;%20&#208;&#158;&#208;&#158;&#208;&#158;-2021.%20&#208;&#159;&#209;&#128;&#208;&#184;&#208;&#186;&#208;&#176;&#208;&#183;%20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83833-DE3B-4477-8CBB-3AD9A575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3286" y="-304419"/>
            <a:ext cx="4833731" cy="805828"/>
          </a:xfrm>
        </p:spPr>
        <p:txBody>
          <a:bodyPr>
            <a:noAutofit/>
          </a:bodyPr>
          <a:lstStyle/>
          <a:p>
            <a:pPr algn="r"/>
            <a:r>
              <a:rPr lang="ru-RU" sz="2000" dirty="0"/>
              <a:t>РМО учителей географии, биологии, химии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12FB71-4A8F-4D5C-999D-8CBB61228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943" y="1216267"/>
            <a:ext cx="11738113" cy="1655762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68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Переход </a:t>
            </a:r>
          </a:p>
          <a:p>
            <a:r>
              <a:rPr lang="ru-RU" sz="7200" b="1" dirty="0">
                <a:solidFill>
                  <a:srgbClr val="68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 обновленный ФГОС</a:t>
            </a:r>
            <a:endParaRPr lang="ru-RU" sz="7200" b="1" dirty="0">
              <a:solidFill>
                <a:srgbClr val="68000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5D6250F-908C-4779-9412-EF7ABAB90448}"/>
              </a:ext>
            </a:extLst>
          </p:cNvPr>
          <p:cNvSpPr txBox="1">
            <a:spLocks/>
          </p:cNvSpPr>
          <p:nvPr/>
        </p:nvSpPr>
        <p:spPr>
          <a:xfrm>
            <a:off x="1205948" y="5972658"/>
            <a:ext cx="9144000" cy="8058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25 августа 2022 года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CE1AC9-ECBB-43E1-A197-0867C189A744}"/>
              </a:ext>
            </a:extLst>
          </p:cNvPr>
          <p:cNvSpPr txBox="1">
            <a:spLocks/>
          </p:cNvSpPr>
          <p:nvPr/>
        </p:nvSpPr>
        <p:spPr>
          <a:xfrm>
            <a:off x="2948609" y="5257800"/>
            <a:ext cx="9144000" cy="8058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/>
              <a:t>Гайнбихнер Марина Владимировна,</a:t>
            </a:r>
          </a:p>
          <a:p>
            <a:pPr algn="r"/>
            <a:r>
              <a:rPr lang="ru-RU" sz="1800" dirty="0"/>
              <a:t> учитель географии МАОУ Маслянская СОШ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48530-9122-489F-81BD-6BD364D30C3D}"/>
              </a:ext>
            </a:extLst>
          </p:cNvPr>
          <p:cNvSpPr txBox="1"/>
          <p:nvPr/>
        </p:nvSpPr>
        <p:spPr>
          <a:xfrm>
            <a:off x="742949" y="3359807"/>
            <a:ext cx="109951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000060"/>
                </a:solidFill>
                <a:effectLst/>
                <a:latin typeface="PT Sans" panose="020B0503020203020204" pitchFamily="34" charset="-52"/>
              </a:rPr>
              <a:t>Основная задача ФГОС-создание единого образовательного  пространства по всей России.</a:t>
            </a:r>
          </a:p>
          <a:p>
            <a:pPr algn="just"/>
            <a:r>
              <a:rPr lang="ru-RU" sz="2400" b="1" i="0" dirty="0">
                <a:solidFill>
                  <a:srgbClr val="000060"/>
                </a:solidFill>
                <a:effectLst/>
                <a:latin typeface="PT Sans" panose="020B0503020203020204" pitchFamily="34" charset="-52"/>
              </a:rPr>
              <a:t>Считается, что оно обеспечит комфортные  условия обучения для детей при переезде в  другой город или, к примеру, при переходе  на семейное обучение.</a:t>
            </a:r>
          </a:p>
        </p:txBody>
      </p:sp>
    </p:spTree>
    <p:extLst>
      <p:ext uri="{BB962C8B-B14F-4D97-AF65-F5344CB8AC3E}">
        <p14:creationId xmlns:p14="http://schemas.microsoft.com/office/powerpoint/2010/main" val="362725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506AB-4B2A-4CC3-8DD0-E48B4E5D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5432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Формы учета программы воспитания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229396-86BA-4FDE-8C21-3FEC4738E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F6856A-0C0E-4FEB-87CE-C134B382E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6" t="23333" r="11875" b="9931"/>
          <a:stretch/>
        </p:blipFill>
        <p:spPr>
          <a:xfrm>
            <a:off x="0" y="596348"/>
            <a:ext cx="12066104" cy="60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79103-1735-483E-81F8-668046082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1" t="20290" r="18397" b="50000"/>
          <a:stretch/>
        </p:blipFill>
        <p:spPr>
          <a:xfrm>
            <a:off x="-268357" y="983973"/>
            <a:ext cx="12620035" cy="3329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44D2EE-1BDB-4A52-A74D-0A83FA0F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34" y="92722"/>
            <a:ext cx="92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7871662-ADFF-47D0-8CB9-C2D2D73E2F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329989"/>
              </p:ext>
            </p:extLst>
          </p:nvPr>
        </p:nvGraphicFramePr>
        <p:xfrm>
          <a:off x="183874" y="201612"/>
          <a:ext cx="11824251" cy="3227388"/>
        </p:xfrm>
        <a:graphic>
          <a:graphicData uri="http://schemas.openxmlformats.org/drawingml/2006/table">
            <a:tbl>
              <a:tblPr firstRow="1" firstCol="1" bandRow="1"/>
              <a:tblGrid>
                <a:gridCol w="11824251">
                  <a:extLst>
                    <a:ext uri="{9D8B030D-6E8A-4147-A177-3AD203B41FA5}">
                      <a16:colId xmlns:a16="http://schemas.microsoft.com/office/drawing/2014/main" val="2742714481"/>
                    </a:ext>
                  </a:extLst>
                </a:gridCol>
              </a:tblGrid>
              <a:tr h="446194">
                <a:tc>
                  <a:txBody>
                    <a:bodyPr/>
                    <a:lstStyle/>
                    <a:p>
                      <a:pPr indent="112395" algn="ctr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Ценности научного познания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467131"/>
                  </a:ext>
                </a:extLst>
              </a:tr>
              <a:tr h="448328">
                <a:tc>
                  <a:txBody>
                    <a:bodyPr/>
                    <a:lstStyle/>
                    <a:p>
                      <a:pPr indent="112395" algn="just">
                        <a:lnSpc>
                          <a:spcPct val="115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Выражающий познавательные интересы в разных предметных областях с учётом индивидуальных интересов, способностей, достижений.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2395" algn="just">
                        <a:lnSpc>
                          <a:spcPct val="115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Ориентированный в деятельности на научные знания о природе и обществе, взаимосвязях человека с природной и социальной средой.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2395" algn="just">
                        <a:lnSpc>
                          <a:spcPct val="115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Развивающий навыки использования различных средств познания, накопления знаний о мире (языковая, читательская культура, деятельность в информационной, цифровой среде).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12395" algn="just">
                        <a:lnSpc>
                          <a:spcPct val="115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Демонстрирующий навыки наблюдений, накопления фактов, осмысления опыта в естественнонаучной и гуманитарной областях познания, исследовательской деятельности.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349328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580BA9E-CB17-49BF-A8A3-8BA7B78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74" y="3145879"/>
            <a:ext cx="11824251" cy="190319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Форум молодых исследователей «Шаг в будущее»</a:t>
            </a:r>
            <a:br>
              <a:rPr lang="ru-RU" sz="2000" b="1" dirty="0">
                <a:solidFill>
                  <a:srgbClr val="000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0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Интеллектуальные конкурсы в рамках предмета</a:t>
            </a:r>
            <a:br>
              <a:rPr lang="ru-RU" sz="2000" b="1" dirty="0">
                <a:solidFill>
                  <a:srgbClr val="000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0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Проектная деятельность в предметной области «География»….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C370C-F6D7-4AB2-B23C-268D3CFE7D67}"/>
              </a:ext>
            </a:extLst>
          </p:cNvPr>
          <p:cNvSpPr txBox="1"/>
          <p:nvPr/>
        </p:nvSpPr>
        <p:spPr>
          <a:xfrm>
            <a:off x="183874" y="5197366"/>
            <a:ext cx="115517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нтерес к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практическому изучению профессий…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96AC4-227A-4E2D-BCB7-510125DF5DEF}"/>
              </a:ext>
            </a:extLst>
          </p:cNvPr>
          <p:cNvSpPr txBox="1"/>
          <p:nvPr/>
        </p:nvSpPr>
        <p:spPr>
          <a:xfrm>
            <a:off x="4012924" y="4735701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Трудовое воспитание</a:t>
            </a:r>
            <a:endParaRPr lang="ru-RU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6A351-3F53-42F3-9438-A1F38E592800}"/>
              </a:ext>
            </a:extLst>
          </p:cNvPr>
          <p:cNvSpPr txBox="1"/>
          <p:nvPr/>
        </p:nvSpPr>
        <p:spPr>
          <a:xfrm>
            <a:off x="183874" y="5654566"/>
            <a:ext cx="115517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Словарь географических (биологических, химических) профессий.</a:t>
            </a:r>
            <a:endParaRPr lang="ru-RU" sz="3600" b="1" dirty="0">
              <a:solidFill>
                <a:srgbClr val="000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2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33620-4121-467C-85CB-E08148AA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1C4D4A-9EB3-4876-B410-200180A31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FD3CF7-1096-4510-90C6-42A8B609E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8" t="20724" r="13098" b="5325"/>
          <a:stretch/>
        </p:blipFill>
        <p:spPr>
          <a:xfrm>
            <a:off x="0" y="0"/>
            <a:ext cx="12192000" cy="67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69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8C130-C569-4172-88D1-B9A18883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98A46-A971-47AC-994A-0C2FC7195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D66FFD-2C5B-4E1E-B951-7D417C134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4" t="13188" r="12527" b="5323"/>
          <a:stretch/>
        </p:blipFill>
        <p:spPr>
          <a:xfrm>
            <a:off x="79513" y="0"/>
            <a:ext cx="11608904" cy="67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C12C3-BD54-4F6C-8D3B-E9866517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9" y="-843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60"/>
                </a:solidFill>
                <a:latin typeface="Arial Black" panose="020B0A04020102020204" pitchFamily="34" charset="0"/>
              </a:rPr>
              <a:t>УМК география</a:t>
            </a:r>
            <a:br>
              <a:rPr lang="ru-RU" b="1" dirty="0">
                <a:solidFill>
                  <a:srgbClr val="00006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000060"/>
                </a:solidFill>
                <a:latin typeface="Arial Black" panose="020B0A04020102020204" pitchFamily="34" charset="0"/>
              </a:rPr>
              <a:t>В.В. Николина «Полярная звезда»</a:t>
            </a:r>
            <a:endParaRPr lang="ru-RU" b="1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EFEF3C-43CD-4CD7-B85E-BE7AF1940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94" y="1221413"/>
            <a:ext cx="1912995" cy="2527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258366-36F2-49FC-BE62-1FB536A4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7" y="4058595"/>
            <a:ext cx="1815179" cy="245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83BBE2-6300-435C-AE03-D91268614470}"/>
              </a:ext>
            </a:extLst>
          </p:cNvPr>
          <p:cNvPicPr/>
          <p:nvPr/>
        </p:nvPicPr>
        <p:blipFill rotWithShape="1">
          <a:blip r:embed="rId4"/>
          <a:srcRect l="30528" r="30476"/>
          <a:stretch/>
        </p:blipFill>
        <p:spPr bwMode="auto">
          <a:xfrm>
            <a:off x="7532629" y="4058593"/>
            <a:ext cx="1860309" cy="2447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7F2502-40BA-4A6F-A541-0D76DCBD1B90}"/>
              </a:ext>
            </a:extLst>
          </p:cNvPr>
          <p:cNvPicPr/>
          <p:nvPr/>
        </p:nvPicPr>
        <p:blipFill rotWithShape="1">
          <a:blip r:embed="rId5"/>
          <a:srcRect l="30273" r="30732"/>
          <a:stretch/>
        </p:blipFill>
        <p:spPr bwMode="auto">
          <a:xfrm>
            <a:off x="7434915" y="1231319"/>
            <a:ext cx="1860309" cy="253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C47D4D-846F-4FD3-83B7-5DA454DE0FF2}"/>
              </a:ext>
            </a:extLst>
          </p:cNvPr>
          <p:cNvPicPr/>
          <p:nvPr/>
        </p:nvPicPr>
        <p:blipFill rotWithShape="1">
          <a:blip r:embed="rId6"/>
          <a:srcRect l="33095" t="5701" r="32912"/>
          <a:stretch/>
        </p:blipFill>
        <p:spPr bwMode="auto">
          <a:xfrm>
            <a:off x="10137241" y="238242"/>
            <a:ext cx="1704615" cy="250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CCD200-D449-47E3-948E-BF6C6789190D}"/>
              </a:ext>
            </a:extLst>
          </p:cNvPr>
          <p:cNvPicPr/>
          <p:nvPr/>
        </p:nvPicPr>
        <p:blipFill rotWithShape="1">
          <a:blip r:embed="rId7"/>
          <a:srcRect l="31812" r="32015"/>
          <a:stretch/>
        </p:blipFill>
        <p:spPr bwMode="auto">
          <a:xfrm>
            <a:off x="430111" y="291451"/>
            <a:ext cx="1704615" cy="250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D9990F-9157-4770-A1F1-2D7179432C9F}"/>
              </a:ext>
            </a:extLst>
          </p:cNvPr>
          <p:cNvPicPr/>
          <p:nvPr/>
        </p:nvPicPr>
        <p:blipFill rotWithShape="1">
          <a:blip r:embed="rId8"/>
          <a:srcRect l="41689" t="18700" r="23164" b="4903"/>
          <a:stretch/>
        </p:blipFill>
        <p:spPr bwMode="auto">
          <a:xfrm>
            <a:off x="9972814" y="4058592"/>
            <a:ext cx="1815179" cy="2447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013A5F-2C02-4DAC-ACEA-F27981EF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41" y="4058597"/>
            <a:ext cx="1815179" cy="2447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744335-0188-4A98-8622-16DF7A626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038" t="16203" r="39795" b="27500"/>
          <a:stretch/>
        </p:blipFill>
        <p:spPr>
          <a:xfrm>
            <a:off x="5065241" y="1231319"/>
            <a:ext cx="1935748" cy="253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AA3BD5-4C33-434C-87BA-A3D701C3CC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718" t="13185" r="38141" b="24444"/>
          <a:stretch/>
        </p:blipFill>
        <p:spPr>
          <a:xfrm>
            <a:off x="404007" y="4058595"/>
            <a:ext cx="1756824" cy="245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3D40BBD-E4C4-477E-8DF6-16CDF1A1B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028671"/>
              </p:ext>
            </p:extLst>
          </p:nvPr>
        </p:nvGraphicFramePr>
        <p:xfrm>
          <a:off x="241293" y="2926080"/>
          <a:ext cx="20277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93">
                  <a:extLst>
                    <a:ext uri="{9D8B030D-6E8A-4147-A177-3AD203B41FA5}">
                      <a16:colId xmlns:a16="http://schemas.microsoft.com/office/drawing/2014/main" val="3217673938"/>
                    </a:ext>
                  </a:extLst>
                </a:gridCol>
              </a:tblGrid>
              <a:tr h="483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680000"/>
                          </a:solidFill>
                          <a:hlinkClick r:id="rId12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ПРИМЕРНАЯ РАБОЧАЯ ПРОГРАММА География. Основное общее образование.pdf</a:t>
                      </a:r>
                      <a:endParaRPr lang="ru-RU" sz="1200" b="1" dirty="0">
                        <a:solidFill>
                          <a:srgbClr val="68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495645"/>
                  </a:ext>
                </a:extLst>
              </a:tr>
            </a:tbl>
          </a:graphicData>
        </a:graphic>
      </p:graphicFrame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1B960B07-D698-4C05-92C3-1E9B35312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21109"/>
              </p:ext>
            </p:extLst>
          </p:nvPr>
        </p:nvGraphicFramePr>
        <p:xfrm>
          <a:off x="9629592" y="2923526"/>
          <a:ext cx="252453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539">
                  <a:extLst>
                    <a:ext uri="{9D8B030D-6E8A-4147-A177-3AD203B41FA5}">
                      <a16:colId xmlns:a16="http://schemas.microsoft.com/office/drawing/2014/main" val="2463134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solidFill>
                            <a:srgbClr val="680000"/>
                          </a:solidFill>
                          <a:hlinkClick r:id="rId1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программаПРОСВЯЩЕНИЕ</a:t>
                      </a:r>
                      <a:r>
                        <a:rPr lang="ru-RU" sz="1400" dirty="0">
                          <a:solidFill>
                            <a:srgbClr val="680000"/>
                          </a:solidFill>
                          <a:hlinkClick r:id="rId1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ПОЛЯРНАЯ ЗВЕЗДА.</a:t>
                      </a:r>
                      <a:r>
                        <a:rPr lang="en-US" sz="1400" dirty="0">
                          <a:solidFill>
                            <a:srgbClr val="680000"/>
                          </a:solidFill>
                          <a:hlinkClick r:id="rId1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</a:t>
                      </a:r>
                      <a:endParaRPr lang="ru-RU" sz="1400" dirty="0">
                        <a:solidFill>
                          <a:srgbClr val="68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87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84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F349D-60C9-487F-844E-1B1134EF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9FACC2-D738-4C6C-ACD8-5325DBFAD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9911DF-9177-4718-9414-5D755F7E4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4" t="16377" r="8777" b="4203"/>
          <a:stretch/>
        </p:blipFill>
        <p:spPr>
          <a:xfrm>
            <a:off x="0" y="0"/>
            <a:ext cx="12192000" cy="65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2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6F68D-D6EB-4E65-90A2-69DFB4CF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253917"/>
                </a:solidFill>
                <a:latin typeface="Arial Black" panose="020B0A04020102020204" pitchFamily="34" charset="0"/>
              </a:rPr>
              <a:t>УМК биология</a:t>
            </a:r>
            <a:br>
              <a:rPr lang="ru-RU" sz="5400" b="1" dirty="0">
                <a:solidFill>
                  <a:srgbClr val="253917"/>
                </a:solidFill>
                <a:latin typeface="Arial Black" panose="020B0A04020102020204" pitchFamily="34" charset="0"/>
              </a:rPr>
            </a:br>
            <a:r>
              <a:rPr lang="ru-RU" sz="3100" b="1" dirty="0">
                <a:solidFill>
                  <a:srgbClr val="253917"/>
                </a:solidFill>
                <a:latin typeface="Arial Black" panose="020B0A04020102020204" pitchFamily="34" charset="0"/>
              </a:rPr>
              <a:t>В.В. Пасечник «Линия жизни»</a:t>
            </a:r>
            <a:endParaRPr lang="ru-RU" sz="5400" b="1" dirty="0">
              <a:solidFill>
                <a:srgbClr val="25391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4D107B-0839-4FD7-BD2A-438025C38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03" y="1356599"/>
            <a:ext cx="2001574" cy="25626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CEA8C0-5230-4F8E-BBB9-C15ADED6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39" t="19329" r="35190" b="4927"/>
          <a:stretch/>
        </p:blipFill>
        <p:spPr>
          <a:xfrm>
            <a:off x="341519" y="1954247"/>
            <a:ext cx="1838739" cy="25626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88FA52-9D65-4041-B00E-3122CF34F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92" t="18683" r="37334" b="12148"/>
          <a:stretch/>
        </p:blipFill>
        <p:spPr>
          <a:xfrm>
            <a:off x="9570066" y="1954247"/>
            <a:ext cx="1698128" cy="25834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57506B-A170-4DE8-93A4-B42C3BB08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05" t="18683" r="35272" b="8116"/>
          <a:stretch/>
        </p:blipFill>
        <p:spPr>
          <a:xfrm>
            <a:off x="2947704" y="4087481"/>
            <a:ext cx="2001574" cy="26395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B3D8A4-85B2-4D6B-90E7-D6D78B3FAD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35" t="13623" r="34211" b="9131"/>
          <a:stretch/>
        </p:blipFill>
        <p:spPr>
          <a:xfrm>
            <a:off x="6484168" y="4220089"/>
            <a:ext cx="1943209" cy="2570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FFCD4-EC78-4DAD-8F2B-23815524DC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076" t="14058" r="34865" b="13333"/>
          <a:stretch/>
        </p:blipFill>
        <p:spPr>
          <a:xfrm>
            <a:off x="6436486" y="1325563"/>
            <a:ext cx="1948821" cy="25626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6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B7C3226-9991-4059-AF8C-723EFA03F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980079"/>
              </p:ext>
            </p:extLst>
          </p:nvPr>
        </p:nvGraphicFramePr>
        <p:xfrm>
          <a:off x="37326" y="4934836"/>
          <a:ext cx="2447123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123">
                  <a:extLst>
                    <a:ext uri="{9D8B030D-6E8A-4147-A177-3AD203B41FA5}">
                      <a16:colId xmlns:a16="http://schemas.microsoft.com/office/drawing/2014/main" val="1319249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680000"/>
                          </a:solidFill>
                          <a:hlinkClick r:id="rId8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ПРИМЕРНАЯ РАБОЧАЯ ПРОГРАММА Биология. Основное общее образование.pdf</a:t>
                      </a:r>
                      <a:endParaRPr lang="ru-RU" sz="1400" dirty="0">
                        <a:solidFill>
                          <a:srgbClr val="68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53445"/>
                  </a:ext>
                </a:extLst>
              </a:tr>
            </a:tbl>
          </a:graphicData>
        </a:graphic>
      </p:graphicFrame>
      <p:graphicFrame>
        <p:nvGraphicFramePr>
          <p:cNvPr id="10" name="Таблица 3">
            <a:extLst>
              <a:ext uri="{FF2B5EF4-FFF2-40B4-BE49-F238E27FC236}">
                <a16:creationId xmlns:a16="http://schemas.microsoft.com/office/drawing/2014/main" id="{41E8F21E-2E1D-4B28-A6B8-96F8C85E3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70510"/>
              </p:ext>
            </p:extLst>
          </p:nvPr>
        </p:nvGraphicFramePr>
        <p:xfrm>
          <a:off x="9091107" y="5148196"/>
          <a:ext cx="279519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194">
                  <a:extLst>
                    <a:ext uri="{9D8B030D-6E8A-4147-A177-3AD203B41FA5}">
                      <a16:colId xmlns:a16="http://schemas.microsoft.com/office/drawing/2014/main" val="1319249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680000"/>
                          </a:solidFill>
                          <a:hlinkClick r:id="rId9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РАБОЧИЕ ПРОГРАММЫ БИОЛОГИЯ ПАСЕЧНИК 2022.pdf</a:t>
                      </a:r>
                      <a:endParaRPr lang="ru-RU" sz="1400" dirty="0">
                        <a:solidFill>
                          <a:srgbClr val="68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53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65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>
            <a:extLst>
              <a:ext uri="{FF2B5EF4-FFF2-40B4-BE49-F238E27FC236}">
                <a16:creationId xmlns:a16="http://schemas.microsoft.com/office/drawing/2014/main" id="{9A99996A-F2F8-4354-9DBA-9A65578476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2752">
            <a:off x="8698507" y="4559677"/>
            <a:ext cx="725404" cy="2465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50B28-6831-42F2-B1A2-CE7C8519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680000"/>
                </a:solidFill>
                <a:latin typeface="Arial Black" panose="020B0A04020102020204" pitchFamily="34" charset="0"/>
              </a:rPr>
              <a:t>Уважаемые коллеги!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DF0F9-BBE9-4C1D-AE4E-FD1B30068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086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0060"/>
                </a:solidFill>
                <a:latin typeface="Arial Black" panose="020B0A04020102020204" pitchFamily="34" charset="0"/>
              </a:rPr>
              <a:t>Ваш профессионализм, ваше трудолюбие,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60"/>
                </a:solidFill>
                <a:latin typeface="Arial Black" panose="020B0A04020102020204" pitchFamily="34" charset="0"/>
              </a:rPr>
              <a:t>ваше чувство долга и ответственности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60"/>
                </a:solidFill>
                <a:latin typeface="Arial Black" panose="020B0A04020102020204" pitchFamily="34" charset="0"/>
              </a:rPr>
              <a:t>помогут преодолеть любые испытания.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60"/>
                </a:solidFill>
                <a:latin typeface="Arial Black" panose="020B0A04020102020204" pitchFamily="34" charset="0"/>
              </a:rPr>
              <a:t>Поздравляю Вас с новым учебным годом!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60"/>
                </a:solidFill>
                <a:latin typeface="Arial Black" panose="020B0A04020102020204" pitchFamily="34" charset="0"/>
              </a:rPr>
              <a:t>Пусть он принесет вам удовлетворение. </a:t>
            </a:r>
          </a:p>
          <a:p>
            <a:pPr marL="0" indent="0" algn="ctr">
              <a:buNone/>
            </a:pPr>
            <a:endParaRPr lang="ru-RU" sz="3600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rgbClr val="000060"/>
                </a:solidFill>
                <a:latin typeface="Arial Black" panose="020B0A04020102020204" pitchFamily="34" charset="0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145668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90A6E5-91E6-4E31-9FB7-E38D9C06D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3" t="15362" r="12119" b="3768"/>
          <a:stretch/>
        </p:blipFill>
        <p:spPr>
          <a:xfrm>
            <a:off x="1" y="0"/>
            <a:ext cx="11778190" cy="66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6D4F7B-D550-443E-A686-0EBD84A209C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7958" t="20753" r="17392" b="8780"/>
          <a:stretch/>
        </p:blipFill>
        <p:spPr bwMode="auto">
          <a:xfrm>
            <a:off x="1381539" y="154379"/>
            <a:ext cx="9428921" cy="55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4472C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57C5406-2EF4-420C-8EF7-EAED95D7A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230861"/>
              </p:ext>
            </p:extLst>
          </p:nvPr>
        </p:nvGraphicFramePr>
        <p:xfrm>
          <a:off x="2111512" y="5785245"/>
          <a:ext cx="812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48726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680000"/>
                          </a:solidFill>
                          <a:hlinkClick r:id="rId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Приказ </a:t>
                      </a:r>
                      <a:r>
                        <a:rPr lang="ru-RU" dirty="0" err="1">
                          <a:solidFill>
                            <a:srgbClr val="680000"/>
                          </a:solidFill>
                          <a:hlinkClick r:id="rId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Минпросвещения</a:t>
                      </a:r>
                      <a:r>
                        <a:rPr lang="ru-RU" dirty="0">
                          <a:solidFill>
                            <a:srgbClr val="680000"/>
                          </a:solidFill>
                          <a:hlinkClick r:id="rId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РФ от 31.05.2021 N 287 Об утверждении федерального государственного.rtf</a:t>
                      </a:r>
                      <a:endParaRPr lang="ru-RU" dirty="0">
                        <a:solidFill>
                          <a:srgbClr val="68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452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9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EFB9E-68E6-4EB3-95F5-959A94D2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99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680000"/>
                </a:solidFill>
              </a:rPr>
              <a:t>Примерная программа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38BF1B-5414-4B03-A9A2-6E287C3D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7" y="1423918"/>
            <a:ext cx="3745942" cy="53057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3DD777-E2B4-4146-90B0-2E0556B6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81" y="1351603"/>
            <a:ext cx="3900998" cy="52874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739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90FAC-9176-4E55-B09D-672187AB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-208722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680000"/>
                </a:solidFill>
              </a:rPr>
              <a:t>Тематическое планирование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6DB9E-598D-4732-B832-AC577123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5" t="21723" r="11832" b="30383"/>
          <a:stretch/>
        </p:blipFill>
        <p:spPr>
          <a:xfrm>
            <a:off x="152400" y="779613"/>
            <a:ext cx="11950147" cy="41415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79BC8E-C526-4068-B7C5-10C19C54C9A1}"/>
              </a:ext>
            </a:extLst>
          </p:cNvPr>
          <p:cNvSpPr/>
          <p:nvPr/>
        </p:nvSpPr>
        <p:spPr>
          <a:xfrm>
            <a:off x="3538330" y="4570689"/>
            <a:ext cx="5860774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680000"/>
                </a:solidFill>
              </a:rPr>
              <a:t>РЭШ </a:t>
            </a:r>
            <a:r>
              <a:rPr lang="ru-RU" sz="1600" dirty="0">
                <a:solidFill>
                  <a:schemeClr val="tx1"/>
                </a:solidFill>
              </a:rPr>
              <a:t>https://resh.edu.ru/ </a:t>
            </a:r>
          </a:p>
          <a:p>
            <a:r>
              <a:rPr lang="ru-RU" sz="2800" b="1" dirty="0" err="1">
                <a:solidFill>
                  <a:srgbClr val="680000"/>
                </a:solidFill>
              </a:rPr>
              <a:t>ЯКласс</a:t>
            </a:r>
            <a:r>
              <a:rPr lang="ru-RU" sz="2800" b="1" dirty="0">
                <a:solidFill>
                  <a:srgbClr val="68000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https://www.yaklass.ru/ </a:t>
            </a:r>
          </a:p>
          <a:p>
            <a:r>
              <a:rPr lang="ru-RU" sz="2800" b="1" dirty="0">
                <a:solidFill>
                  <a:srgbClr val="680000"/>
                </a:solidFill>
              </a:rPr>
              <a:t>Облако знаний </a:t>
            </a:r>
          </a:p>
          <a:p>
            <a:r>
              <a:rPr lang="ru-RU" sz="1600" dirty="0">
                <a:solidFill>
                  <a:schemeClr val="tx1"/>
                </a:solidFill>
              </a:rPr>
              <a:t>https://school.oblakoz.ru/home </a:t>
            </a:r>
          </a:p>
          <a:p>
            <a:r>
              <a:rPr lang="ru-RU" sz="3200" b="1" dirty="0">
                <a:solidFill>
                  <a:srgbClr val="680000"/>
                </a:solidFill>
              </a:rPr>
              <a:t>Моя школа </a:t>
            </a:r>
            <a:r>
              <a:rPr lang="ru-RU" sz="1600" dirty="0">
                <a:solidFill>
                  <a:schemeClr val="tx1"/>
                </a:solidFill>
              </a:rPr>
              <a:t>https://myschool.edu.ru/</a:t>
            </a:r>
          </a:p>
        </p:txBody>
      </p:sp>
    </p:spTree>
    <p:extLst>
      <p:ext uri="{BB962C8B-B14F-4D97-AF65-F5344CB8AC3E}">
        <p14:creationId xmlns:p14="http://schemas.microsoft.com/office/powerpoint/2010/main" val="3109078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50A2B-E475-43AF-81FB-9DE5DAE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88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680000"/>
                </a:solidFill>
              </a:rPr>
              <a:t>Календарно-тематическое планирование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FC4311-BB04-4F14-9E82-A474B46E1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6" t="33378" r="24755" b="36087"/>
          <a:stretch/>
        </p:blipFill>
        <p:spPr>
          <a:xfrm>
            <a:off x="218659" y="1043609"/>
            <a:ext cx="11897141" cy="40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2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5F115-D1ED-4E7B-A3B9-277CA0C9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47" y="-27097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680000"/>
                </a:solidFill>
              </a:rPr>
              <a:t>Методические рекомендации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2BE8F-A3D7-46A8-A637-E9329544A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3" t="27972" r="10979" b="7101"/>
          <a:stretch/>
        </p:blipFill>
        <p:spPr>
          <a:xfrm>
            <a:off x="82825" y="895557"/>
            <a:ext cx="12072479" cy="56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0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192C67-CADE-4F78-B0EA-05AA9D0A1638}"/>
              </a:ext>
            </a:extLst>
          </p:cNvPr>
          <p:cNvSpPr txBox="1"/>
          <p:nvPr/>
        </p:nvSpPr>
        <p:spPr>
          <a:xfrm>
            <a:off x="484532" y="176461"/>
            <a:ext cx="11452363" cy="519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08273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4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Группы</a:t>
            </a:r>
            <a:r>
              <a:rPr kumimoji="0" lang="ru-RU" sz="2000" b="1" i="0" u="none" strike="noStrike" kern="1200" cap="none" spc="2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личностных</a:t>
            </a:r>
            <a:r>
              <a:rPr kumimoji="0" lang="ru-RU" sz="2000" b="1" i="0" u="none" strike="noStrike" kern="1200" cap="none" spc="-2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000" b="1" i="0" u="none" strike="noStrike" kern="1200" cap="none" spc="-4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результатов</a:t>
            </a:r>
            <a:r>
              <a:rPr kumimoji="0" lang="ru-RU" sz="2000" b="1" i="0" u="none" strike="noStrike" kern="1200" cap="none" spc="1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000" b="1" i="0" u="none" strike="noStrike" kern="1200" cap="none" spc="-11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(по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направлениям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воспитательной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000" b="1" i="0" u="none" strike="noStrike" kern="1200" cap="none" spc="-11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работы):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8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Патриотическое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(4)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3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Гражданское</a:t>
            </a:r>
            <a:r>
              <a:rPr kumimoji="0" lang="ru-RU" sz="2800" b="0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(8)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Духовно-нравственное</a:t>
            </a:r>
            <a:r>
              <a:rPr kumimoji="0" lang="ru-RU" sz="2800" b="0" i="0" u="none" strike="noStrike" kern="1200" cap="none" spc="5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(3)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Эстетическое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(3)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ценности</a:t>
            </a:r>
            <a:r>
              <a:rPr kumimoji="0" lang="ru-RU" sz="2800" b="0" i="0" u="none" strike="noStrike" kern="1200" cap="none" spc="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научного</a:t>
            </a:r>
            <a:r>
              <a:rPr kumimoji="0" lang="ru-RU" sz="2800" b="0" i="0" u="none" strike="noStrike" kern="1200" cap="none" spc="4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2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познания</a:t>
            </a:r>
            <a:r>
              <a:rPr kumimoji="0" lang="ru-RU" sz="2800" b="0" i="0" u="none" strike="noStrike" kern="1200" cap="none" spc="2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(3)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44956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4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Физическое</a:t>
            </a:r>
            <a:r>
              <a:rPr kumimoji="0" lang="ru-RU" sz="2800" b="0" i="0" u="none" strike="noStrike" kern="1200" cap="none" spc="-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воспитание.</a:t>
            </a:r>
            <a:r>
              <a:rPr kumimoji="0" lang="ru-RU" sz="2800" b="0" i="0" u="none" strike="noStrike" kern="1200" cap="none" spc="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2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Формирование </a:t>
            </a:r>
            <a:r>
              <a:rPr kumimoji="0" lang="ru-RU" sz="2800" b="0" i="0" u="none" strike="noStrike" kern="1200" cap="none" spc="-46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4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культуры</a:t>
            </a:r>
            <a:r>
              <a:rPr kumimoji="0" lang="ru-RU" sz="2800" b="0" i="0" u="none" strike="noStrike" kern="1200" cap="none" spc="5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здоровья</a:t>
            </a:r>
            <a:r>
              <a:rPr kumimoji="0" lang="ru-RU" sz="2800" b="0" i="0" u="none" strike="noStrike" kern="1200" cap="none" spc="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lang="ru-RU" sz="2800" b="0" i="0" u="none" strike="noStrike" kern="1200" cap="none" spc="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эмоционального </a:t>
            </a:r>
            <a:r>
              <a:rPr kumimoji="0" lang="ru-RU" sz="28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2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благополучия</a:t>
            </a:r>
            <a:r>
              <a:rPr kumimoji="0" lang="ru-RU" sz="2800" b="0" i="0" u="none" strike="noStrike" kern="1200" cap="none" spc="2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(5)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3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Трудовое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(5)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66693" marR="0" lvl="0" indent="-25462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7328" algn="l"/>
              </a:tabLst>
              <a:defRPr/>
            </a:pPr>
            <a:r>
              <a:rPr kumimoji="0" lang="ru-RU" sz="2800" b="0" i="0" u="none" strike="noStrike" kern="1200" cap="none" spc="-2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Экологическое</a:t>
            </a:r>
            <a:r>
              <a:rPr kumimoji="0" lang="ru-RU" sz="2800" b="0" i="0" u="none" strike="noStrike" kern="1200" cap="none" spc="-3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lang="ru-RU" sz="2800" b="0" i="0" u="none" strike="noStrike" kern="1200" cap="none" spc="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(5)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78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…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123822" lvl="0" indent="0" algn="ctr" defTabSz="914400" rtl="0" eaLnBrk="1" fontAlgn="auto" latinLnBrk="0" hangingPunct="1">
              <a:lnSpc>
                <a:spcPts val="24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Всего</a:t>
            </a:r>
            <a:r>
              <a:rPr kumimoji="0" lang="ru-RU" sz="2800" b="1" i="0" u="none" strike="noStrike" kern="1200" cap="none" spc="-31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lang="ru-RU" sz="2800" b="1" i="0" u="none" strike="noStrike" kern="1200" cap="none" spc="-3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</a:t>
            </a:r>
            <a:r>
              <a:rPr kumimoji="0" lang="ru-RU" sz="2800" b="1" i="0" u="none" strike="noStrike" kern="1200" cap="none" spc="-11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конкретных</a:t>
            </a:r>
            <a:r>
              <a:rPr kumimoji="0" lang="ru-RU" sz="2800" b="1" i="0" u="none" strike="noStrike" kern="1200" cap="none" spc="-31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800" b="1" i="0" u="none" strike="noStrike" kern="1200" cap="none" spc="-1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формулировок </a:t>
            </a:r>
            <a:r>
              <a:rPr kumimoji="0" lang="ru-RU" sz="2800" b="1" i="0" u="none" strike="noStrike" kern="1200" cap="none" spc="-54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800" b="1" i="0" u="none" strike="noStrike" kern="1200" cap="none" spc="-11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личностных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800" b="1" i="0" u="none" strike="noStrike" kern="1200" cap="none" spc="-35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результатов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68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37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4D06C-DC2D-4289-A79D-9BADDBCF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C22F56-619E-4CD3-AA5B-202A1D56A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33E436-AE8B-448B-9B2D-D9DA5487D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1" t="23333" r="12609" b="16812"/>
          <a:stretch/>
        </p:blipFill>
        <p:spPr>
          <a:xfrm>
            <a:off x="0" y="0"/>
            <a:ext cx="12192000" cy="6841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2FB45-786F-4B9D-B221-D05CEA8AA459}"/>
              </a:ext>
            </a:extLst>
          </p:cNvPr>
          <p:cNvSpPr txBox="1"/>
          <p:nvPr/>
        </p:nvSpPr>
        <p:spPr>
          <a:xfrm>
            <a:off x="639417" y="5850235"/>
            <a:ext cx="109131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file"/>
              </a:rPr>
              <a:t>file:///C:/Users/User/Desktop/%D0%9F%D0%B5%D0%B4%D1%84%D0%BE%D1%80%D1%83%D0%BC.%20%D0%93%D0%B5%D0%BE%D0%B3%D1%80%D0%B0%D1%84%D0%B8%D1%8F/%D0%A4%D0%93%D0%9E%D0%A1%20%D0%9E%D0%9E%D0%9E-2021.%20%D0%9F%D1%80%D0%B8%D0%BA%D0%B0%D0%B7%20.pdf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519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514</Words>
  <Application>Microsoft Office PowerPoint</Application>
  <PresentationFormat>Широкоэкранный</PresentationFormat>
  <Paragraphs>54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Microsoft Sans Serif</vt:lpstr>
      <vt:lpstr>PT Sans</vt:lpstr>
      <vt:lpstr>Times New Roman</vt:lpstr>
      <vt:lpstr>Тема Office</vt:lpstr>
      <vt:lpstr>РМО учителей географии, биологии, химии</vt:lpstr>
      <vt:lpstr>Презентация PowerPoint</vt:lpstr>
      <vt:lpstr>Презентация PowerPoint</vt:lpstr>
      <vt:lpstr>Примерная программа </vt:lpstr>
      <vt:lpstr>Тематическое планирование</vt:lpstr>
      <vt:lpstr>Календарно-тематическое планирование</vt:lpstr>
      <vt:lpstr>Методические рекомендации</vt:lpstr>
      <vt:lpstr>Презентация PowerPoint</vt:lpstr>
      <vt:lpstr>Презентация PowerPoint</vt:lpstr>
      <vt:lpstr>Формы учета программы воспитания</vt:lpstr>
      <vt:lpstr>Презентация PowerPoint</vt:lpstr>
      <vt:lpstr>1. Форум молодых исследователей «Шаг в будущее» 2. Интеллектуальные конкурсы в рамках предмета 3. Проектная деятельность в предметной области «География»….</vt:lpstr>
      <vt:lpstr>Презентация PowerPoint</vt:lpstr>
      <vt:lpstr>Презентация PowerPoint</vt:lpstr>
      <vt:lpstr>УМК география В.В. Николина «Полярная звезда»</vt:lpstr>
      <vt:lpstr>Презентация PowerPoint</vt:lpstr>
      <vt:lpstr>УМК биология В.В. Пасечник «Линия жизни»</vt:lpstr>
      <vt:lpstr>Уважаемые коллеги!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2022-08-14T05:01:27Z</dcterms:created>
  <dcterms:modified xsi:type="dcterms:W3CDTF">2022-08-24T20:41:47Z</dcterms:modified>
</cp:coreProperties>
</file>