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906000" cy="6858000" type="A4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E7012290-70F2-4AFC-91E4-DAB4B7D0E817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 varScale="1">
        <p:scale>
          <a:sx n="110" d="100"/>
          <a:sy n="110" d="100"/>
        </p:scale>
        <p:origin x="-1368" y="-96"/>
      </p:cViewPr>
      <p:guideLst>
        <p:guide orient="horz" pos="2160"/>
        <p:guide pos="288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A07AA-1E33-4A05-B393-0AE36ED5A0C5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00404-6481-476C-B3CB-79C60E7587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776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9C5276-31B3-4EA3-9D6F-98C2A98E32FA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C1714E-87A6-45F3-9D3D-C310874BDD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519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95325" y="739775"/>
            <a:ext cx="5345113" cy="37004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C1714E-87A6-45F3-9D3D-C310874BDDF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088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F953-A60E-4B8A-B986-C1765101490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D7-718F-40CF-BBE7-21BD51D4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354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F953-A60E-4B8A-B986-C1765101490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D7-718F-40CF-BBE7-21BD51D4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533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F953-A60E-4B8A-B986-C1765101490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D7-718F-40CF-BBE7-21BD51D4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17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F953-A60E-4B8A-B986-C1765101490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D7-718F-40CF-BBE7-21BD51D4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323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F953-A60E-4B8A-B986-C1765101490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D7-718F-40CF-BBE7-21BD51D4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767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F953-A60E-4B8A-B986-C1765101490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D7-718F-40CF-BBE7-21BD51D4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712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F953-A60E-4B8A-B986-C1765101490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D7-718F-40CF-BBE7-21BD51D4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827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F953-A60E-4B8A-B986-C1765101490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D7-718F-40CF-BBE7-21BD51D4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101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F953-A60E-4B8A-B986-C1765101490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D7-718F-40CF-BBE7-21BD51D4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430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F953-A60E-4B8A-B986-C1765101490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D7-718F-40CF-BBE7-21BD51D4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015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0F953-A60E-4B8A-B986-C1765101490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848D7-718F-40CF-BBE7-21BD51D4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02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0F953-A60E-4B8A-B986-C17651014906}" type="datetimeFigureOut">
              <a:rPr lang="ru-RU" smtClean="0"/>
              <a:t>15.04.2019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848D7-718F-40CF-BBE7-21BD51D4BD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429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137985"/>
              </p:ext>
            </p:extLst>
          </p:nvPr>
        </p:nvGraphicFramePr>
        <p:xfrm>
          <a:off x="0" y="0"/>
          <a:ext cx="10179581" cy="70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2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703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029400">
                <a:tc>
                  <a:txBody>
                    <a:bodyPr/>
                    <a:lstStyle/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Алгоритм действий </a:t>
                      </a:r>
                    </a:p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при пожаре</a:t>
                      </a:r>
                    </a:p>
                    <a:p>
                      <a:pPr algn="ctr"/>
                      <a:endParaRPr lang="ru-RU" sz="1600" b="1" i="1" dirty="0" smtClean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cs typeface="Times New Roman" pitchFamily="18" charset="0"/>
                      </a:endParaRP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1300" b="0" i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Необходимо немедленно вызвать пожарную охрану по</a:t>
                      </a:r>
                      <a:r>
                        <a:rPr lang="ru-RU" sz="1300" b="0" i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телефону «01», по сотовому телефону «112», сообщив свой точный адрес, объект пожара и встретить пожарную охрану. Детям – если рядом есть взрослые, сразу позвать их на помощь;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1300" b="0" i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Если горение только началось, вы его легко затушите водой, накроете толстым одеялом, покрывалом, забросаете песком, землей;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1300" b="0" i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 в коем случае не тушить водой горящие электропроводку и электроприборы, находящиеся под напряжением – это опасно для жизни;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1300" b="0" i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Если вы видите, что не сможете справиться с огнем, и пожар принимает угрожающие размеры, срочно покиньте помещение;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ru-RU" sz="1300" b="0" i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Никогда не прячьтесь в задымленном помещении в укромные места.</a:t>
                      </a:r>
                    </a:p>
                    <a:p>
                      <a:pPr marL="0" indent="0" algn="ctr">
                        <a:buNone/>
                      </a:pPr>
                      <a:endParaRPr lang="ru-RU" sz="1800" b="1" i="0" baseline="0" dirty="0" smtClean="0"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ru-RU" sz="1800" b="1" i="0" baseline="0" dirty="0" smtClean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Безопасность 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1800" b="1" i="0" baseline="0" dirty="0" smtClean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ребенка 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1800" b="1" i="0" baseline="0" dirty="0" smtClean="0"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в ваших руках!</a:t>
                      </a:r>
                      <a:endParaRPr lang="ru-RU" sz="1800" b="0" i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060" marR="990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1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1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1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1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1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1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1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1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1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1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1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1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1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1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1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1" u="sng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ru-RU" sz="1200" b="1" u="sng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Source Code Pro" pitchFamily="49" charset="0"/>
                          <a:cs typeface="Times New Roman" pitchFamily="18" charset="0"/>
                        </a:rPr>
                        <a:t>Статья 125 УК РФ.</a:t>
                      </a: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ru-RU" sz="1200" b="1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Source Code Pro" pitchFamily="49" charset="0"/>
                          <a:cs typeface="Times New Roman" pitchFamily="18" charset="0"/>
                        </a:rPr>
                        <a:t>Оставление в опасности:</a:t>
                      </a: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ru-RU" sz="12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Source Code Pro" pitchFamily="49" charset="0"/>
                          <a:cs typeface="Times New Roman" pitchFamily="18" charset="0"/>
                        </a:rPr>
                        <a:t>Заведомое оставление  без помощи</a:t>
                      </a: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ru-RU" sz="12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Source Code Pro" pitchFamily="49" charset="0"/>
                          <a:cs typeface="Times New Roman" pitchFamily="18" charset="0"/>
                        </a:rPr>
                        <a:t> лица, находящегося в опасном для жизни или здоровья состоянии и лишенного возможности принять меры к самосохранению по малолетству, старости, болезни или вследствие своей беспомощности, в случаях, если виновный имел возможность оказать помощь этому лицу и был обязан иметь о нем заботу либо сам поставил его в опасное для жизни или здоровья состояние.</a:t>
                      </a: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2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ru-RU" sz="1150" b="1" u="sng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Source Code Pro" pitchFamily="49" charset="0"/>
                          <a:cs typeface="Times New Roman" pitchFamily="18" charset="0"/>
                        </a:rPr>
                        <a:t>Статья 5.35.  КоАП. </a:t>
                      </a: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ru-RU" sz="115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Source Code Pro" pitchFamily="49" charset="0"/>
                          <a:cs typeface="Times New Roman" pitchFamily="18" charset="0"/>
                        </a:rPr>
                        <a:t>Неисполнение или ненадлежащее </a:t>
                      </a: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r>
                        <a:rPr lang="ru-RU" sz="115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Source Code Pro" pitchFamily="49" charset="0"/>
                          <a:cs typeface="Times New Roman" pitchFamily="18" charset="0"/>
                        </a:rPr>
                        <a:t>исполнение родителями или иными законными представителями несовершеннолетних обязанностей по содержанию, воспитанию, обучению, защите прав и интересов несовершеннолетних.</a:t>
                      </a:r>
                    </a:p>
                    <a:p>
                      <a:pPr marL="0" indent="0" algn="just">
                        <a:buFont typeface="Arial" pitchFamily="34" charset="0"/>
                        <a:buNone/>
                      </a:pPr>
                      <a:endParaRPr lang="ru-RU" sz="115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  <a:p>
                      <a:pPr marL="0" indent="0" algn="just">
                        <a:buFont typeface="Arial" pitchFamily="34" charset="0"/>
                        <a:buNone/>
                      </a:pPr>
                      <a:r>
                        <a:rPr lang="ru-RU" sz="11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Source Code Pro" pitchFamily="49" charset="0"/>
                          <a:cs typeface="Times New Roman" pitchFamily="18" charset="0"/>
                        </a:rPr>
                        <a:t> </a:t>
                      </a:r>
                      <a:endParaRPr lang="ru-RU" sz="11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Source Code Pro" pitchFamily="49" charset="0"/>
                        <a:cs typeface="Times New Roman" pitchFamily="18" charset="0"/>
                      </a:endParaRPr>
                    </a:p>
                  </a:txBody>
                  <a:tcPr marL="99060" marR="990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50" dirty="0" smtClean="0"/>
                        <a:t> </a:t>
                      </a:r>
                      <a:r>
                        <a:rPr lang="ru-RU" sz="115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endParaRPr lang="ru-RU" sz="115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15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800" i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  <a:cs typeface="Times New Roman" pitchFamily="18" charset="0"/>
                        </a:rPr>
                        <a:t>Правила при</a:t>
                      </a:r>
                      <a:r>
                        <a:rPr lang="ru-RU" sz="1800" i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  <a:cs typeface="Times New Roman" pitchFamily="18" charset="0"/>
                        </a:rPr>
                        <a:t> пожаре»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(Памятка для родителей)</a:t>
                      </a:r>
                      <a:endParaRPr lang="ru-RU" sz="160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15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800" i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  <a:cs typeface="Times New Roman" pitchFamily="18" charset="0"/>
                        </a:rPr>
                        <a:t>Безопасность детей – ответственность родителей!</a:t>
                      </a:r>
                    </a:p>
                    <a:p>
                      <a:pPr algn="ctr"/>
                      <a:endParaRPr lang="ru-RU" sz="180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cs typeface="Times New Roman" pitchFamily="18" charset="0"/>
                        </a:rPr>
                        <a:t>- При пожаре звонить 01</a:t>
                      </a:r>
                    </a:p>
                    <a:p>
                      <a:pPr marL="285750" marR="0" indent="-2857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cs typeface="Times New Roman" pitchFamily="18" charset="0"/>
                        </a:rPr>
                        <a:t>Единая служба спасения (вызов</a:t>
                      </a:r>
                      <a:r>
                        <a:rPr lang="ru-RU" sz="1400" b="1" i="1" baseline="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cs typeface="Times New Roman" pitchFamily="18" charset="0"/>
                        </a:rPr>
                        <a:t> с сотового телефона)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baseline="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cs typeface="Times New Roman" pitchFamily="18" charset="0"/>
                        </a:rPr>
                        <a:t>112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0" dirty="0" smtClean="0">
                        <a:solidFill>
                          <a:schemeClr val="tx1"/>
                        </a:solidFill>
                        <a:latin typeface="Bookman Old Style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0" dirty="0" smtClean="0">
                        <a:solidFill>
                          <a:schemeClr val="tx1"/>
                        </a:solidFill>
                        <a:latin typeface="Bookman Old Style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с. Сладково,</a:t>
                      </a:r>
                      <a:r>
                        <a:rPr lang="ru-RU" sz="12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2019 г.</a:t>
                      </a:r>
                      <a:endParaRPr lang="ru-RU" sz="1200" b="0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060" marR="990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98" t="5695" r="18449" b="3092"/>
          <a:stretch/>
        </p:blipFill>
        <p:spPr>
          <a:xfrm>
            <a:off x="3800872" y="332656"/>
            <a:ext cx="2263981" cy="252028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931" y="1488047"/>
            <a:ext cx="3029069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74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415381"/>
              </p:ext>
            </p:extLst>
          </p:nvPr>
        </p:nvGraphicFramePr>
        <p:xfrm>
          <a:off x="-39555" y="0"/>
          <a:ext cx="9945554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33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521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6998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858000">
                <a:tc>
                  <a:txBody>
                    <a:bodyPr/>
                    <a:lstStyle/>
                    <a:p>
                      <a:pPr algn="ctr"/>
                      <a:endParaRPr lang="ru-RU" sz="1200" b="1" i="1" dirty="0" smtClean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Памятка для родителей </a:t>
                      </a:r>
                    </a:p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«Чтоб не ссориться с огнем»</a:t>
                      </a:r>
                    </a:p>
                    <a:p>
                      <a:pPr algn="just"/>
                      <a:endParaRPr lang="ru-RU" sz="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Уважаемые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родители!</a:t>
                      </a:r>
                    </a:p>
                    <a:p>
                      <a:pPr algn="ctr"/>
                      <a:endParaRPr lang="ru-RU" sz="8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300" b="0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Закрепляйте с детьми правила пожарной безопасности: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v"/>
                      </a:pPr>
                      <a:r>
                        <a:rPr lang="ru-RU" sz="13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 играть со спичками!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v"/>
                      </a:pPr>
                      <a:r>
                        <a:rPr lang="ru-RU" sz="1300" b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 включать электроприборы, если взрослых нет</a:t>
                      </a:r>
                      <a:r>
                        <a:rPr lang="ru-RU" sz="13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дома!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v"/>
                      </a:pPr>
                      <a:r>
                        <a:rPr lang="ru-RU" sz="13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 открывать дверцу печки!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v"/>
                      </a:pPr>
                      <a:r>
                        <a:rPr lang="ru-RU" sz="13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Нельзя бросать в огонь пустые баночки и флаконы от бытовых химических веществ, особенно аэрозоли!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v"/>
                      </a:pPr>
                      <a:r>
                        <a:rPr lang="ru-RU" sz="13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 играть с бензином и другими горючими веществами!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v"/>
                      </a:pPr>
                      <a:r>
                        <a:rPr lang="ru-RU" sz="13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Никогда не прятаться при пожаре!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v"/>
                      </a:pPr>
                      <a:r>
                        <a:rPr lang="ru-RU" sz="13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Если в комнате огонь, нужно выбираться из нее на четвереньках!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v"/>
                      </a:pPr>
                      <a:r>
                        <a:rPr lang="ru-RU" sz="13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 пожаре звонить 01 (назвать свой адрес, телефон, фамилию и что горит)!</a:t>
                      </a:r>
                    </a:p>
                    <a:p>
                      <a:pPr marL="285750" indent="-285750" algn="just">
                        <a:buFont typeface="Wingdings" pitchFamily="2" charset="2"/>
                        <a:buChar char="v"/>
                      </a:pPr>
                      <a:r>
                        <a:rPr lang="ru-RU" sz="1300" b="0" u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 играть с огнем!</a:t>
                      </a:r>
                      <a:endParaRPr lang="ru-RU" sz="1300" b="0" u="non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060" marR="990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i="1" dirty="0" smtClean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Уходя из дома</a:t>
                      </a:r>
                    </a:p>
                    <a:p>
                      <a:pPr algn="ctr"/>
                      <a:endParaRPr lang="ru-RU" sz="1400" b="1" i="1" dirty="0" smtClean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b="1" i="1" dirty="0" smtClean="0">
                        <a:solidFill>
                          <a:schemeClr val="tx1"/>
                        </a:solidFill>
                        <a:effectLst/>
                        <a:latin typeface="Bookman Old Style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Уважаемые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родители!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ru-RU" sz="10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ru-RU" sz="10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Отключите все электроприборы;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Перекройте газовые краны;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Положите спички, зажигалки в недоступные для детей месте;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Попросите соседей присмотреть за детьми;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Периодически звоните домой;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Запишите и положите возле телефонного аппарата номер службы спасения «01»;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Объясните ребенку, что если в квартире или доме начнется пожар, ему нужно сразу выйти в коридор (на улицу или балкон).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endParaRPr lang="ru-RU" sz="16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ru-RU" sz="115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300" b="1" i="1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Памятка для родителей </a:t>
                      </a:r>
                    </a:p>
                    <a:p>
                      <a:pPr algn="ctr"/>
                      <a:r>
                        <a:rPr lang="ru-RU" sz="1300" b="1" i="1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«Елочка,</a:t>
                      </a:r>
                      <a:r>
                        <a:rPr lang="ru-RU" sz="1300" b="1" i="1" baseline="0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зажгись!</a:t>
                      </a:r>
                      <a:r>
                        <a:rPr lang="ru-RU" sz="1300" b="1" i="1" dirty="0" smtClean="0"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Уважаемые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родители!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Ни один Новый год в России не обходится без пожаров, а в последние годы – и без травм, вызванных применением некачественных пиротехнических изделий.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Елку нужно установить таким образом, чтобы она не мешала свободно ходить по комнате и не заслоняла двери, ведущие в другие комнаты.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Нельзя украшать елку игрушками, которые легко воспламеняются, обкладывать подставку под елкой обычной ватой, украшать дерево горящими свечками.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endParaRPr lang="ru-RU" sz="12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Электрические гирлянды тоже могут стать причиной пожара или поражения человека электрическим током – </a:t>
                      </a:r>
                      <a:r>
                        <a:rPr lang="ru-RU" sz="12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электротравмы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Гирлянда безопасна, если прошла сертификацию и во время хранения на складе магазина не была испорчена.</a:t>
                      </a:r>
                      <a:endParaRPr lang="ru-RU" sz="120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060" marR="9906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389" r="50845" b="3146"/>
          <a:stretch/>
        </p:blipFill>
        <p:spPr>
          <a:xfrm>
            <a:off x="56456" y="4941168"/>
            <a:ext cx="3018766" cy="172819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8" t="54843" r="938" b="3329"/>
          <a:stretch/>
        </p:blipFill>
        <p:spPr>
          <a:xfrm>
            <a:off x="3402695" y="4653136"/>
            <a:ext cx="3061054" cy="176974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24" y="5105637"/>
            <a:ext cx="2787385" cy="1563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99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554</Words>
  <Application>Microsoft Office PowerPoint</Application>
  <PresentationFormat>Лист A4 (210x297 мм)</PresentationFormat>
  <Paragraphs>108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Титенкова Ольга Влад</dc:creator>
  <cp:lastModifiedBy>Титенкова Ольга Влад</cp:lastModifiedBy>
  <cp:revision>26</cp:revision>
  <cp:lastPrinted>2019-04-15T05:06:56Z</cp:lastPrinted>
  <dcterms:created xsi:type="dcterms:W3CDTF">2019-04-09T06:46:57Z</dcterms:created>
  <dcterms:modified xsi:type="dcterms:W3CDTF">2019-04-15T05:07:14Z</dcterms:modified>
</cp:coreProperties>
</file>