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29"/>
  </p:notesMasterIdLst>
  <p:sldIdLst>
    <p:sldId id="367" r:id="rId4"/>
    <p:sldId id="368" r:id="rId5"/>
    <p:sldId id="369" r:id="rId6"/>
    <p:sldId id="370" r:id="rId7"/>
    <p:sldId id="371" r:id="rId8"/>
    <p:sldId id="380" r:id="rId9"/>
    <p:sldId id="389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90" r:id="rId19"/>
    <p:sldId id="391" r:id="rId20"/>
    <p:sldId id="392" r:id="rId21"/>
    <p:sldId id="375" r:id="rId22"/>
    <p:sldId id="376" r:id="rId23"/>
    <p:sldId id="377" r:id="rId24"/>
    <p:sldId id="378" r:id="rId25"/>
    <p:sldId id="379" r:id="rId26"/>
    <p:sldId id="373" r:id="rId27"/>
    <p:sldId id="366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F70"/>
    <a:srgbClr val="00FFFF"/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7" autoAdjust="0"/>
    <p:restoredTop sz="81563" autoAdjust="0"/>
  </p:normalViewPr>
  <p:slideViewPr>
    <p:cSldViewPr>
      <p:cViewPr>
        <p:scale>
          <a:sx n="75" d="100"/>
          <a:sy n="75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0;&#1089;&#1089;&#1083;&#1077;&#1076;&#1086;&#1074;&#1072;&#1090;&#1077;&#1083;&#1100;&#1089;&#1082;&#1072;&#1103;%20&#1088;&#1072;&#1073;&#1086;&#1090;&#1072;%20&#1047;&#1072;&#1073;&#1077;&#1083;&#1080;&#1085;%20&#1057;&#1083;&#1072;&#1074;&#1072;\&#1088;&#1077;&#1079;&#1091;&#1083;&#1100;&#1090;&#1072;&#1090;&#1099;%20&#1080;&#1089;&#1089;&#1083;&#1077;&#1076;&#1086;&#1074;&#1072;&#1085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0;&#1089;&#1089;&#1083;&#1077;&#1076;&#1086;&#1074;&#1072;&#1090;&#1077;&#1083;&#1100;&#1089;&#1082;&#1072;&#1103;%20&#1088;&#1072;&#1073;&#1086;&#1090;&#1072;%20&#1047;&#1072;&#1073;&#1077;&#1083;&#1080;&#1085;%20&#1057;&#1083;&#1072;&#1074;&#1072;\&#1088;&#1077;&#1079;&#1091;&#1083;&#1100;&#1090;&#1072;&#1090;&#1099;%20&#1080;&#1089;&#1089;&#1083;&#1077;&#1076;&#1086;&#1074;&#1072;&#1085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0;&#1089;&#1089;&#1083;&#1077;&#1076;&#1086;&#1074;&#1072;&#1090;&#1077;&#1083;&#1100;&#1089;&#1082;&#1072;&#1103;%20&#1088;&#1072;&#1073;&#1086;&#1090;&#1072;%20&#1047;&#1072;&#1073;&#1077;&#1083;&#1080;&#1085;%20&#1057;&#1083;&#1072;&#1074;&#1072;\&#1088;&#1077;&#1079;&#1091;&#1083;&#1100;&#1090;&#1072;&#1090;&#1099;%20&#1080;&#1089;&#1089;&#1083;&#1077;&#1076;&#1086;&#1074;&#1072;&#1085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0;&#1089;&#1089;&#1083;&#1077;&#1076;&#1086;&#1074;&#1072;&#1090;&#1077;&#1083;&#1100;&#1089;&#1082;&#1072;&#1103;%20&#1088;&#1072;&#1073;&#1086;&#1090;&#1072;%20&#1047;&#1072;&#1073;&#1077;&#1083;&#1080;&#1085;%20&#1057;&#1083;&#1072;&#1074;&#1072;\&#1088;&#1077;&#1079;&#1091;&#1083;&#1100;&#1090;&#1072;&#1090;&#1099;%20&#1080;&#1089;&#1089;&#1083;&#1077;&#1076;&#1086;&#1074;&#1072;&#1085;&#1080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0;&#1089;&#1089;&#1083;&#1077;&#1076;&#1086;&#1074;&#1072;&#1090;&#1077;&#1083;&#1100;&#1089;&#1082;&#1072;&#1103;%20&#1088;&#1072;&#1073;&#1086;&#1090;&#1072;%20&#1047;&#1072;&#1073;&#1077;&#1083;&#1080;&#1085;%20&#1057;&#1083;&#1072;&#1074;&#1072;\&#1088;&#1077;&#1079;&#1091;&#1083;&#1100;&#1090;&#1072;&#1090;&#1099;%20&#1080;&#1089;&#1089;&#1083;&#1077;&#1076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01.01.2018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805E-2"/>
                  <c:y val="6.8669530891347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172E-3"/>
                  <c:y val="-2.658175389342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77E-3"/>
                  <c:y val="-2.658175389342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952E-3"/>
                  <c:y val="-3.5442338524566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90965E-3"/>
                  <c:y val="-3.5442338524566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01.01.2018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111111111111146E-2"/>
                  <c:y val="6.423923857577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61E-3"/>
                  <c:y val="5.7593800102420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419E-2"/>
                  <c:y val="4.208777699792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247E-2"/>
                  <c:y val="5.537865394463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1128608924907E-3"/>
                  <c:y val="7.3099823206917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01.01.2018 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обладающие активным избирательным правом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44E-2"/>
                  <c:y val="6.202409241799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01.01.2018 г.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033216"/>
        <c:axId val="49034752"/>
        <c:axId val="0"/>
      </c:bar3DChart>
      <c:catAx>
        <c:axId val="490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034752"/>
        <c:crosses val="autoZero"/>
        <c:auto val="1"/>
        <c:lblAlgn val="ctr"/>
        <c:lblOffset val="100"/>
        <c:noMultiLvlLbl val="0"/>
      </c:catAx>
      <c:valAx>
        <c:axId val="4903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5">
                    <a:lumMod val="10000"/>
                  </a:schemeClr>
                </a:solidFill>
              </a:defRPr>
            </a:pPr>
            <a:endParaRPr lang="ru-RU"/>
          </a:p>
        </c:txPr>
        <c:crossAx val="49033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38101487314202E-2"/>
          <c:y val="0.8911574853800357"/>
          <c:w val="0.88917924321959996"/>
          <c:h val="8.8906199199896549E-2"/>
        </c:manualLayout>
      </c:layout>
      <c:overlay val="0"/>
      <c:txPr>
        <a:bodyPr/>
        <a:lstStyle/>
        <a:p>
          <a:pPr>
            <a:defRPr sz="1400" b="1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 dirty="0">
                <a:solidFill>
                  <a:srgbClr val="C00000"/>
                </a:solidFill>
              </a:rPr>
              <a:t>Посещаемость выборы местного самоуправления</a:t>
            </a:r>
          </a:p>
        </c:rich>
      </c:tx>
      <c:layout>
        <c:manualLayout>
          <c:xMode val="edge"/>
          <c:yMode val="edge"/>
          <c:x val="0.17372316441214078"/>
          <c:y val="3.2407407407407406E-2"/>
        </c:manualLayout>
      </c:layout>
      <c:overlay val="0"/>
    </c:title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25574836029"/>
          <c:y val="0.28022642818767907"/>
          <c:w val="0.63622923278794852"/>
          <c:h val="0.48683030384431708"/>
        </c:manualLayout>
      </c:layout>
      <c:pie3D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посещение  выборов %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rgbClr val="A10F7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всегда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92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369064454232011"/>
          <c:y val="0.75047608646282149"/>
          <c:w val="0.26043763498970923"/>
          <c:h val="0.2134121146361004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Лист2!$A$2:$A$4</c:f>
              <c:strCache>
                <c:ptCount val="3"/>
                <c:pt idx="0">
                  <c:v>улучшились</c:v>
                </c:pt>
                <c:pt idx="1">
                  <c:v>не изменились</c:v>
                </c:pt>
                <c:pt idx="2">
                  <c:v>ухудшились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36</c:v>
                </c:pt>
                <c:pt idx="1">
                  <c:v>56</c:v>
                </c:pt>
                <c:pt idx="2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97692419096296"/>
          <c:y val="0.63693915533285617"/>
          <c:w val="0.33471074721070598"/>
          <c:h val="0.2897578143641135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FF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нет ответа</c:v>
                </c:pt>
              </c:strCache>
            </c:strRef>
          </c:cat>
          <c:val>
            <c:numRef>
              <c:f>Лист3!$B$2:$B$4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048966535433071"/>
          <c:y val="0.64106765914898345"/>
          <c:w val="0.48256589020122487"/>
          <c:h val="0.2662627329602266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Лист4!$B$1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Лист4!$A$2:$A$4</c:f>
              <c:strCache>
                <c:ptCount val="3"/>
                <c:pt idx="0">
                  <c:v>готовы помочь</c:v>
                </c:pt>
                <c:pt idx="1">
                  <c:v>только в особых случаях</c:v>
                </c:pt>
                <c:pt idx="2">
                  <c:v>никогда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47</c:v>
                </c:pt>
                <c:pt idx="1">
                  <c:v>46</c:v>
                </c:pt>
                <c:pt idx="2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107119422572171"/>
          <c:y val="0.67027248866618938"/>
          <c:w val="0.48809547244094492"/>
          <c:h val="0.2746062992125984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Лист5!$A$1:$A$4</c:f>
              <c:strCache>
                <c:ptCount val="4"/>
                <c:pt idx="0">
                  <c:v>название поселения</c:v>
                </c:pt>
                <c:pt idx="1">
                  <c:v>знают населенные пункты</c:v>
                </c:pt>
                <c:pt idx="2">
                  <c:v>знают главу поселения</c:v>
                </c:pt>
                <c:pt idx="3">
                  <c:v>знают состав  Думы</c:v>
                </c:pt>
              </c:strCache>
            </c:strRef>
          </c:cat>
          <c:val>
            <c:numRef>
              <c:f>Лист5!$B$1:$B$4</c:f>
              <c:numCache>
                <c:formatCode>General</c:formatCode>
                <c:ptCount val="4"/>
                <c:pt idx="0">
                  <c:v>5</c:v>
                </c:pt>
                <c:pt idx="1">
                  <c:v>86</c:v>
                </c:pt>
                <c:pt idx="2">
                  <c:v>100</c:v>
                </c:pt>
                <c:pt idx="3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381376"/>
        <c:axId val="95413760"/>
      </c:barChart>
      <c:catAx>
        <c:axId val="95381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413760"/>
        <c:crosses val="autoZero"/>
        <c:auto val="1"/>
        <c:lblAlgn val="ctr"/>
        <c:lblOffset val="100"/>
        <c:noMultiLvlLbl val="0"/>
      </c:catAx>
      <c:valAx>
        <c:axId val="95413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38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A406E-287F-4077-9FEF-169597338BF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B458A-B1D7-48C9-AF6B-E4493557D748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НИКУЛИНСКОЕ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ТЕРРИТОРИАЛЬНОЕ ОБЩЕСТВЕННОЕ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САМОУПРАВЛЕНИЕ</a:t>
          </a:r>
        </a:p>
      </dgm:t>
    </dgm:pt>
    <dgm:pt modelId="{ED92F5FE-11FC-48F4-92F6-017B70D11C12}" type="parTrans" cxnId="{685C50A3-A603-456F-8FE9-C9A9693C1DDD}">
      <dgm:prSet/>
      <dgm:spPr/>
      <dgm:t>
        <a:bodyPr/>
        <a:lstStyle/>
        <a:p>
          <a:endParaRPr lang="ru-RU"/>
        </a:p>
      </dgm:t>
    </dgm:pt>
    <dgm:pt modelId="{42B2D9C8-64B7-4043-8D43-0A3A31A48D3C}" type="sibTrans" cxnId="{685C50A3-A603-456F-8FE9-C9A9693C1DDD}">
      <dgm:prSet/>
      <dgm:spPr/>
      <dgm:t>
        <a:bodyPr/>
        <a:lstStyle/>
        <a:p>
          <a:endParaRPr lang="ru-RU"/>
        </a:p>
      </dgm:t>
    </dgm:pt>
    <dgm:pt modelId="{0B283B76-A24C-4308-9CAC-F1A67C2184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Комитет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с.Никулино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№ 1</a:t>
          </a:r>
        </a:p>
      </dgm:t>
    </dgm:pt>
    <dgm:pt modelId="{ABC574F6-ED76-4DD6-8FD2-B5F14D57D3D6}" type="parTrans" cxnId="{FDC8C022-489C-4145-86A6-1E20A85C1733}">
      <dgm:prSet/>
      <dgm:spPr/>
      <dgm:t>
        <a:bodyPr/>
        <a:lstStyle/>
        <a:p>
          <a:endParaRPr lang="ru-RU"/>
        </a:p>
      </dgm:t>
    </dgm:pt>
    <dgm:pt modelId="{8E4597E6-8721-4E48-B92F-5A2A6116730C}" type="sibTrans" cxnId="{FDC8C022-489C-4145-86A6-1E20A85C1733}">
      <dgm:prSet/>
      <dgm:spPr/>
      <dgm:t>
        <a:bodyPr/>
        <a:lstStyle/>
        <a:p>
          <a:endParaRPr lang="ru-RU"/>
        </a:p>
      </dgm:t>
    </dgm:pt>
    <dgm:pt modelId="{E114BED0-40BA-49B6-B0BC-5DB3A1A4B5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Комитет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д. Катайск,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д. Щербаково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№ 2</a:t>
          </a:r>
        </a:p>
      </dgm:t>
    </dgm:pt>
    <dgm:pt modelId="{D7843E70-2083-4F13-B1E9-1C8E4E727E10}" type="parTrans" cxnId="{60FF9629-48D7-430C-875A-9E157742F03C}">
      <dgm:prSet/>
      <dgm:spPr/>
      <dgm:t>
        <a:bodyPr/>
        <a:lstStyle/>
        <a:p>
          <a:endParaRPr lang="ru-RU"/>
        </a:p>
      </dgm:t>
    </dgm:pt>
    <dgm:pt modelId="{0321B503-B7E9-42E3-8074-F95975C66F65}" type="sibTrans" cxnId="{60FF9629-48D7-430C-875A-9E157742F03C}">
      <dgm:prSet/>
      <dgm:spPr/>
      <dgm:t>
        <a:bodyPr/>
        <a:lstStyle/>
        <a:p>
          <a:endParaRPr lang="ru-RU"/>
        </a:p>
      </dgm:t>
    </dgm:pt>
    <dgm:pt modelId="{73C31242-A1EB-4141-A278-21C7BE261C19}" type="pres">
      <dgm:prSet presAssocID="{437A406E-287F-4077-9FEF-169597338B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C77E4A-8002-40EF-8D76-9E0E45ED22F4}" type="pres">
      <dgm:prSet presAssocID="{667B458A-B1D7-48C9-AF6B-E4493557D748}" presName="hierRoot1" presStyleCnt="0">
        <dgm:presLayoutVars>
          <dgm:hierBranch/>
        </dgm:presLayoutVars>
      </dgm:prSet>
      <dgm:spPr/>
    </dgm:pt>
    <dgm:pt modelId="{6D34F276-7973-40F0-A2EB-A4822315F1CC}" type="pres">
      <dgm:prSet presAssocID="{667B458A-B1D7-48C9-AF6B-E4493557D748}" presName="rootComposite1" presStyleCnt="0"/>
      <dgm:spPr/>
    </dgm:pt>
    <dgm:pt modelId="{3DD1E040-B402-4160-BD3B-DDDAA7BC8B92}" type="pres">
      <dgm:prSet presAssocID="{667B458A-B1D7-48C9-AF6B-E4493557D748}" presName="rootText1" presStyleLbl="node0" presStyleIdx="0" presStyleCnt="1" custScaleX="327672" custScaleY="132524" custLinFactNeighborX="678" custLinFactNeighborY="-96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FC4BBD-4E17-4362-8977-A5AFD3488CDF}" type="pres">
      <dgm:prSet presAssocID="{667B458A-B1D7-48C9-AF6B-E4493557D7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0588B17-C86D-43BC-B2BD-5FA3E4E397C8}" type="pres">
      <dgm:prSet presAssocID="{667B458A-B1D7-48C9-AF6B-E4493557D748}" presName="hierChild2" presStyleCnt="0"/>
      <dgm:spPr/>
    </dgm:pt>
    <dgm:pt modelId="{0112C12F-37D0-42B7-B8BA-1FCD019CD44B}" type="pres">
      <dgm:prSet presAssocID="{ABC574F6-ED76-4DD6-8FD2-B5F14D57D3D6}" presName="Name35" presStyleLbl="parChTrans1D2" presStyleIdx="0" presStyleCnt="2"/>
      <dgm:spPr/>
      <dgm:t>
        <a:bodyPr/>
        <a:lstStyle/>
        <a:p>
          <a:endParaRPr lang="ru-RU"/>
        </a:p>
      </dgm:t>
    </dgm:pt>
    <dgm:pt modelId="{591AFD3F-F093-4DE7-B88E-2AF4F4FF4520}" type="pres">
      <dgm:prSet presAssocID="{0B283B76-A24C-4308-9CAC-F1A67C2184EC}" presName="hierRoot2" presStyleCnt="0">
        <dgm:presLayoutVars>
          <dgm:hierBranch/>
        </dgm:presLayoutVars>
      </dgm:prSet>
      <dgm:spPr/>
    </dgm:pt>
    <dgm:pt modelId="{2C21ECBF-2BDC-4A49-BCBA-3E8540803E92}" type="pres">
      <dgm:prSet presAssocID="{0B283B76-A24C-4308-9CAC-F1A67C2184EC}" presName="rootComposite" presStyleCnt="0"/>
      <dgm:spPr/>
    </dgm:pt>
    <dgm:pt modelId="{60104FEB-F5DF-428F-B388-5569E209DEDD}" type="pres">
      <dgm:prSet presAssocID="{0B283B76-A24C-4308-9CAC-F1A67C2184EC}" presName="rootText" presStyleLbl="node2" presStyleIdx="0" presStyleCnt="2" custScaleX="138499" custScaleY="224882" custLinFactNeighborX="9958" custLinFactNeighborY="-62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05C6DA-1BA5-47BD-A404-A36C5F56D102}" type="pres">
      <dgm:prSet presAssocID="{0B283B76-A24C-4308-9CAC-F1A67C2184EC}" presName="rootConnector" presStyleLbl="node2" presStyleIdx="0" presStyleCnt="2"/>
      <dgm:spPr/>
      <dgm:t>
        <a:bodyPr/>
        <a:lstStyle/>
        <a:p>
          <a:endParaRPr lang="ru-RU"/>
        </a:p>
      </dgm:t>
    </dgm:pt>
    <dgm:pt modelId="{3AB52BDF-D64A-44D7-AA6C-8EC865AB389A}" type="pres">
      <dgm:prSet presAssocID="{0B283B76-A24C-4308-9CAC-F1A67C2184EC}" presName="hierChild4" presStyleCnt="0"/>
      <dgm:spPr/>
    </dgm:pt>
    <dgm:pt modelId="{3875DA6E-F748-4EEF-A970-B9901BEA55D8}" type="pres">
      <dgm:prSet presAssocID="{0B283B76-A24C-4308-9CAC-F1A67C2184EC}" presName="hierChild5" presStyleCnt="0"/>
      <dgm:spPr/>
    </dgm:pt>
    <dgm:pt modelId="{81343F5C-FC7B-45D7-9863-70A6C0FE48CF}" type="pres">
      <dgm:prSet presAssocID="{D7843E70-2083-4F13-B1E9-1C8E4E727E1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E9363578-043A-42B1-96D9-D44BEEB41820}" type="pres">
      <dgm:prSet presAssocID="{E114BED0-40BA-49B6-B0BC-5DB3A1A4B538}" presName="hierRoot2" presStyleCnt="0">
        <dgm:presLayoutVars>
          <dgm:hierBranch/>
        </dgm:presLayoutVars>
      </dgm:prSet>
      <dgm:spPr/>
    </dgm:pt>
    <dgm:pt modelId="{FC80E65B-6624-49DD-8198-E369CB24E8B0}" type="pres">
      <dgm:prSet presAssocID="{E114BED0-40BA-49B6-B0BC-5DB3A1A4B538}" presName="rootComposite" presStyleCnt="0"/>
      <dgm:spPr/>
    </dgm:pt>
    <dgm:pt modelId="{7AF62883-E3B3-4AC0-9FA6-2E8633A8B4F0}" type="pres">
      <dgm:prSet presAssocID="{E114BED0-40BA-49B6-B0BC-5DB3A1A4B538}" presName="rootText" presStyleLbl="node2" presStyleIdx="1" presStyleCnt="2" custScaleX="150472" custScaleY="218231" custLinFactNeighborX="-9577" custLinFactNeighborY="-62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73F17-FE8B-4E63-82E1-8EB8F5365FD9}" type="pres">
      <dgm:prSet presAssocID="{E114BED0-40BA-49B6-B0BC-5DB3A1A4B538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C3D8F6-6DCE-412F-B4EB-D79BC39237A9}" type="pres">
      <dgm:prSet presAssocID="{E114BED0-40BA-49B6-B0BC-5DB3A1A4B538}" presName="hierChild4" presStyleCnt="0"/>
      <dgm:spPr/>
    </dgm:pt>
    <dgm:pt modelId="{BCE321C4-8FDD-478E-BFF9-2E72C2E7EC6B}" type="pres">
      <dgm:prSet presAssocID="{E114BED0-40BA-49B6-B0BC-5DB3A1A4B538}" presName="hierChild5" presStyleCnt="0"/>
      <dgm:spPr/>
    </dgm:pt>
    <dgm:pt modelId="{12338318-8DE7-405C-A2FA-032C8D734DF7}" type="pres">
      <dgm:prSet presAssocID="{667B458A-B1D7-48C9-AF6B-E4493557D748}" presName="hierChild3" presStyleCnt="0"/>
      <dgm:spPr/>
    </dgm:pt>
  </dgm:ptLst>
  <dgm:cxnLst>
    <dgm:cxn modelId="{7900C5CB-D3EE-4C0E-912B-28F409B90150}" type="presOf" srcId="{E114BED0-40BA-49B6-B0BC-5DB3A1A4B538}" destId="{7AF62883-E3B3-4AC0-9FA6-2E8633A8B4F0}" srcOrd="0" destOrd="0" presId="urn:microsoft.com/office/officeart/2005/8/layout/orgChart1"/>
    <dgm:cxn modelId="{315D6D80-70D6-4363-9643-F517C280A6B6}" type="presOf" srcId="{667B458A-B1D7-48C9-AF6B-E4493557D748}" destId="{F9FC4BBD-4E17-4362-8977-A5AFD3488CDF}" srcOrd="1" destOrd="0" presId="urn:microsoft.com/office/officeart/2005/8/layout/orgChart1"/>
    <dgm:cxn modelId="{86773158-C882-4523-B9F2-E69EC6483E73}" type="presOf" srcId="{0B283B76-A24C-4308-9CAC-F1A67C2184EC}" destId="{60104FEB-F5DF-428F-B388-5569E209DEDD}" srcOrd="0" destOrd="0" presId="urn:microsoft.com/office/officeart/2005/8/layout/orgChart1"/>
    <dgm:cxn modelId="{3DD3C184-D1B9-466B-8D58-8082294B578C}" type="presOf" srcId="{ABC574F6-ED76-4DD6-8FD2-B5F14D57D3D6}" destId="{0112C12F-37D0-42B7-B8BA-1FCD019CD44B}" srcOrd="0" destOrd="0" presId="urn:microsoft.com/office/officeart/2005/8/layout/orgChart1"/>
    <dgm:cxn modelId="{8654DF62-9182-4AF7-A39D-95C8E72545AB}" type="presOf" srcId="{E114BED0-40BA-49B6-B0BC-5DB3A1A4B538}" destId="{4C873F17-FE8B-4E63-82E1-8EB8F5365FD9}" srcOrd="1" destOrd="0" presId="urn:microsoft.com/office/officeart/2005/8/layout/orgChart1"/>
    <dgm:cxn modelId="{A471FD84-32E6-41AA-B31B-12DABD1DD4A9}" type="presOf" srcId="{D7843E70-2083-4F13-B1E9-1C8E4E727E10}" destId="{81343F5C-FC7B-45D7-9863-70A6C0FE48CF}" srcOrd="0" destOrd="0" presId="urn:microsoft.com/office/officeart/2005/8/layout/orgChart1"/>
    <dgm:cxn modelId="{60FF9629-48D7-430C-875A-9E157742F03C}" srcId="{667B458A-B1D7-48C9-AF6B-E4493557D748}" destId="{E114BED0-40BA-49B6-B0BC-5DB3A1A4B538}" srcOrd="1" destOrd="0" parTransId="{D7843E70-2083-4F13-B1E9-1C8E4E727E10}" sibTransId="{0321B503-B7E9-42E3-8074-F95975C66F65}"/>
    <dgm:cxn modelId="{685C50A3-A603-456F-8FE9-C9A9693C1DDD}" srcId="{437A406E-287F-4077-9FEF-169597338BFB}" destId="{667B458A-B1D7-48C9-AF6B-E4493557D748}" srcOrd="0" destOrd="0" parTransId="{ED92F5FE-11FC-48F4-92F6-017B70D11C12}" sibTransId="{42B2D9C8-64B7-4043-8D43-0A3A31A48D3C}"/>
    <dgm:cxn modelId="{39CECA07-D4B4-4C41-9941-6C60FEFB1A97}" type="presOf" srcId="{437A406E-287F-4077-9FEF-169597338BFB}" destId="{73C31242-A1EB-4141-A278-21C7BE261C19}" srcOrd="0" destOrd="0" presId="urn:microsoft.com/office/officeart/2005/8/layout/orgChart1"/>
    <dgm:cxn modelId="{A33B2E12-CF47-4B64-AAAD-43AEF9C0CEFE}" type="presOf" srcId="{667B458A-B1D7-48C9-AF6B-E4493557D748}" destId="{3DD1E040-B402-4160-BD3B-DDDAA7BC8B92}" srcOrd="0" destOrd="0" presId="urn:microsoft.com/office/officeart/2005/8/layout/orgChart1"/>
    <dgm:cxn modelId="{FDC8C022-489C-4145-86A6-1E20A85C1733}" srcId="{667B458A-B1D7-48C9-AF6B-E4493557D748}" destId="{0B283B76-A24C-4308-9CAC-F1A67C2184EC}" srcOrd="0" destOrd="0" parTransId="{ABC574F6-ED76-4DD6-8FD2-B5F14D57D3D6}" sibTransId="{8E4597E6-8721-4E48-B92F-5A2A6116730C}"/>
    <dgm:cxn modelId="{376789E1-A4E0-4F71-A5C4-87CDA629F95D}" type="presOf" srcId="{0B283B76-A24C-4308-9CAC-F1A67C2184EC}" destId="{8205C6DA-1BA5-47BD-A404-A36C5F56D102}" srcOrd="1" destOrd="0" presId="urn:microsoft.com/office/officeart/2005/8/layout/orgChart1"/>
    <dgm:cxn modelId="{D3E43CD4-9055-4A7A-9963-54488129C1BE}" type="presParOf" srcId="{73C31242-A1EB-4141-A278-21C7BE261C19}" destId="{9CC77E4A-8002-40EF-8D76-9E0E45ED22F4}" srcOrd="0" destOrd="0" presId="urn:microsoft.com/office/officeart/2005/8/layout/orgChart1"/>
    <dgm:cxn modelId="{8A155100-2A4B-43B2-9869-77A042128845}" type="presParOf" srcId="{9CC77E4A-8002-40EF-8D76-9E0E45ED22F4}" destId="{6D34F276-7973-40F0-A2EB-A4822315F1CC}" srcOrd="0" destOrd="0" presId="urn:microsoft.com/office/officeart/2005/8/layout/orgChart1"/>
    <dgm:cxn modelId="{D4F60763-8E4E-499B-B462-370C299E7399}" type="presParOf" srcId="{6D34F276-7973-40F0-A2EB-A4822315F1CC}" destId="{3DD1E040-B402-4160-BD3B-DDDAA7BC8B92}" srcOrd="0" destOrd="0" presId="urn:microsoft.com/office/officeart/2005/8/layout/orgChart1"/>
    <dgm:cxn modelId="{BF1A3DF1-0EA4-4608-BCF5-05256ECCB11E}" type="presParOf" srcId="{6D34F276-7973-40F0-A2EB-A4822315F1CC}" destId="{F9FC4BBD-4E17-4362-8977-A5AFD3488CDF}" srcOrd="1" destOrd="0" presId="urn:microsoft.com/office/officeart/2005/8/layout/orgChart1"/>
    <dgm:cxn modelId="{BE7F76C0-84A1-475C-AC10-EF10EA50E41B}" type="presParOf" srcId="{9CC77E4A-8002-40EF-8D76-9E0E45ED22F4}" destId="{C0588B17-C86D-43BC-B2BD-5FA3E4E397C8}" srcOrd="1" destOrd="0" presId="urn:microsoft.com/office/officeart/2005/8/layout/orgChart1"/>
    <dgm:cxn modelId="{8F253475-404F-46AE-8531-2F50D2333D60}" type="presParOf" srcId="{C0588B17-C86D-43BC-B2BD-5FA3E4E397C8}" destId="{0112C12F-37D0-42B7-B8BA-1FCD019CD44B}" srcOrd="0" destOrd="0" presId="urn:microsoft.com/office/officeart/2005/8/layout/orgChart1"/>
    <dgm:cxn modelId="{EC841700-1B7D-4D5A-A82A-83DF5371E074}" type="presParOf" srcId="{C0588B17-C86D-43BC-B2BD-5FA3E4E397C8}" destId="{591AFD3F-F093-4DE7-B88E-2AF4F4FF4520}" srcOrd="1" destOrd="0" presId="urn:microsoft.com/office/officeart/2005/8/layout/orgChart1"/>
    <dgm:cxn modelId="{091F42AA-1C5C-433F-84B1-14EDB0E8F436}" type="presParOf" srcId="{591AFD3F-F093-4DE7-B88E-2AF4F4FF4520}" destId="{2C21ECBF-2BDC-4A49-BCBA-3E8540803E92}" srcOrd="0" destOrd="0" presId="urn:microsoft.com/office/officeart/2005/8/layout/orgChart1"/>
    <dgm:cxn modelId="{D1365222-E788-42DE-81E7-4F16F47D87E1}" type="presParOf" srcId="{2C21ECBF-2BDC-4A49-BCBA-3E8540803E92}" destId="{60104FEB-F5DF-428F-B388-5569E209DEDD}" srcOrd="0" destOrd="0" presId="urn:microsoft.com/office/officeart/2005/8/layout/orgChart1"/>
    <dgm:cxn modelId="{79B8584E-BCB5-4566-8B31-F9C0BC73BC80}" type="presParOf" srcId="{2C21ECBF-2BDC-4A49-BCBA-3E8540803E92}" destId="{8205C6DA-1BA5-47BD-A404-A36C5F56D102}" srcOrd="1" destOrd="0" presId="urn:microsoft.com/office/officeart/2005/8/layout/orgChart1"/>
    <dgm:cxn modelId="{396931EA-FDF3-4FDB-9547-5B1983353FE8}" type="presParOf" srcId="{591AFD3F-F093-4DE7-B88E-2AF4F4FF4520}" destId="{3AB52BDF-D64A-44D7-AA6C-8EC865AB389A}" srcOrd="1" destOrd="0" presId="urn:microsoft.com/office/officeart/2005/8/layout/orgChart1"/>
    <dgm:cxn modelId="{D0CCBA5F-FBE5-4F9A-AF52-545662B6DDA4}" type="presParOf" srcId="{591AFD3F-F093-4DE7-B88E-2AF4F4FF4520}" destId="{3875DA6E-F748-4EEF-A970-B9901BEA55D8}" srcOrd="2" destOrd="0" presId="urn:microsoft.com/office/officeart/2005/8/layout/orgChart1"/>
    <dgm:cxn modelId="{7B5FF163-1CD4-49B2-ADEA-B7C09EA70076}" type="presParOf" srcId="{C0588B17-C86D-43BC-B2BD-5FA3E4E397C8}" destId="{81343F5C-FC7B-45D7-9863-70A6C0FE48CF}" srcOrd="2" destOrd="0" presId="urn:microsoft.com/office/officeart/2005/8/layout/orgChart1"/>
    <dgm:cxn modelId="{123FA6F0-10B0-4A0D-A182-7453BE4CE570}" type="presParOf" srcId="{C0588B17-C86D-43BC-B2BD-5FA3E4E397C8}" destId="{E9363578-043A-42B1-96D9-D44BEEB41820}" srcOrd="3" destOrd="0" presId="urn:microsoft.com/office/officeart/2005/8/layout/orgChart1"/>
    <dgm:cxn modelId="{5D5B1365-FEF9-4F82-9849-8180BAF0C61A}" type="presParOf" srcId="{E9363578-043A-42B1-96D9-D44BEEB41820}" destId="{FC80E65B-6624-49DD-8198-E369CB24E8B0}" srcOrd="0" destOrd="0" presId="urn:microsoft.com/office/officeart/2005/8/layout/orgChart1"/>
    <dgm:cxn modelId="{05051F2A-3E10-4AED-97CB-CBBFFC518B27}" type="presParOf" srcId="{FC80E65B-6624-49DD-8198-E369CB24E8B0}" destId="{7AF62883-E3B3-4AC0-9FA6-2E8633A8B4F0}" srcOrd="0" destOrd="0" presId="urn:microsoft.com/office/officeart/2005/8/layout/orgChart1"/>
    <dgm:cxn modelId="{68CB2D22-AB59-4E13-9959-8E0A2F53B2BD}" type="presParOf" srcId="{FC80E65B-6624-49DD-8198-E369CB24E8B0}" destId="{4C873F17-FE8B-4E63-82E1-8EB8F5365FD9}" srcOrd="1" destOrd="0" presId="urn:microsoft.com/office/officeart/2005/8/layout/orgChart1"/>
    <dgm:cxn modelId="{56CB8010-A5B3-4687-A603-502FE82B1976}" type="presParOf" srcId="{E9363578-043A-42B1-96D9-D44BEEB41820}" destId="{2CC3D8F6-6DCE-412F-B4EB-D79BC39237A9}" srcOrd="1" destOrd="0" presId="urn:microsoft.com/office/officeart/2005/8/layout/orgChart1"/>
    <dgm:cxn modelId="{94D4F8E1-1D9E-462B-B914-35773EAF77CA}" type="presParOf" srcId="{E9363578-043A-42B1-96D9-D44BEEB41820}" destId="{BCE321C4-8FDD-478E-BFF9-2E72C2E7EC6B}" srcOrd="2" destOrd="0" presId="urn:microsoft.com/office/officeart/2005/8/layout/orgChart1"/>
    <dgm:cxn modelId="{4433B0AF-0059-4DA5-8CDB-F382A6D7C060}" type="presParOf" srcId="{9CC77E4A-8002-40EF-8D76-9E0E45ED22F4}" destId="{12338318-8DE7-405C-A2FA-032C8D734D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3F5C-FC7B-45D7-9863-70A6C0FE48CF}">
      <dsp:nvSpPr>
        <dsp:cNvPr id="0" name=""/>
        <dsp:cNvSpPr/>
      </dsp:nvSpPr>
      <dsp:spPr>
        <a:xfrm>
          <a:off x="2981304" y="1205703"/>
          <a:ext cx="1276785" cy="10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6785" y="0"/>
              </a:lnTo>
              <a:lnTo>
                <a:pt x="1276785" y="1032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2C12F-37D0-42B7-B8BA-1FCD019CD44B}">
      <dsp:nvSpPr>
        <dsp:cNvPr id="0" name=""/>
        <dsp:cNvSpPr/>
      </dsp:nvSpPr>
      <dsp:spPr>
        <a:xfrm>
          <a:off x="1602375" y="1205703"/>
          <a:ext cx="1378928" cy="103259"/>
        </a:xfrm>
        <a:custGeom>
          <a:avLst/>
          <a:gdLst/>
          <a:ahLst/>
          <a:cxnLst/>
          <a:rect l="0" t="0" r="0" b="0"/>
          <a:pathLst>
            <a:path>
              <a:moveTo>
                <a:pt x="1378928" y="0"/>
              </a:moveTo>
              <a:lnTo>
                <a:pt x="0" y="0"/>
              </a:lnTo>
              <a:lnTo>
                <a:pt x="0" y="1032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1E040-B402-4160-BD3B-DDDAA7BC8B92}">
      <dsp:nvSpPr>
        <dsp:cNvPr id="0" name=""/>
        <dsp:cNvSpPr/>
      </dsp:nvSpPr>
      <dsp:spPr>
        <a:xfrm>
          <a:off x="145" y="0"/>
          <a:ext cx="5962318" cy="1205703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НИКУЛИНСКОЕ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ТЕРРИТОРИАЛЬНОЕ ОБЩЕСТВЕННОЕ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САМОУПРАВЛЕНИЕ</a:t>
          </a:r>
        </a:p>
      </dsp:txBody>
      <dsp:txXfrm>
        <a:off x="145" y="0"/>
        <a:ext cx="5962318" cy="1205703"/>
      </dsp:txXfrm>
    </dsp:sp>
    <dsp:sp modelId="{60104FEB-F5DF-428F-B388-5569E209DEDD}">
      <dsp:nvSpPr>
        <dsp:cNvPr id="0" name=""/>
        <dsp:cNvSpPr/>
      </dsp:nvSpPr>
      <dsp:spPr>
        <a:xfrm>
          <a:off x="342312" y="1308962"/>
          <a:ext cx="2520127" cy="2045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Комитет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с.Никулино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№ 1</a:t>
          </a:r>
        </a:p>
      </dsp:txBody>
      <dsp:txXfrm>
        <a:off x="342312" y="1308962"/>
        <a:ext cx="2520127" cy="2045975"/>
      </dsp:txXfrm>
    </dsp:sp>
    <dsp:sp modelId="{7AF62883-E3B3-4AC0-9FA6-2E8633A8B4F0}">
      <dsp:nvSpPr>
        <dsp:cNvPr id="0" name=""/>
        <dsp:cNvSpPr/>
      </dsp:nvSpPr>
      <dsp:spPr>
        <a:xfrm>
          <a:off x="2889096" y="1308962"/>
          <a:ext cx="2737987" cy="1985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Комитет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д. Катайск,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д. Щербаково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№ 2</a:t>
          </a:r>
        </a:p>
      </dsp:txBody>
      <dsp:txXfrm>
        <a:off x="2889096" y="1308962"/>
        <a:ext cx="2737987" cy="198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0A530159-81AD-43C6-A1D7-E8C28151DC19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492F6C88-4257-4960-9312-8CECD86C9C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24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F6C88-4257-4960-9312-8CECD86C9C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F6C88-4257-4960-9312-8CECD86C9C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3" y="4716443"/>
            <a:ext cx="5440139" cy="446735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10172" algn="l"/>
                <a:tab pos="821799" algn="l"/>
                <a:tab pos="1233426" algn="l"/>
                <a:tab pos="1645052" algn="l"/>
                <a:tab pos="2056678" algn="l"/>
                <a:tab pos="2468306" algn="l"/>
                <a:tab pos="2879931" algn="l"/>
                <a:tab pos="3291559" algn="l"/>
                <a:tab pos="3703184" algn="l"/>
                <a:tab pos="4114811" algn="l"/>
                <a:tab pos="4526438" algn="l"/>
                <a:tab pos="4938064" algn="l"/>
                <a:tab pos="5349691" algn="l"/>
                <a:tab pos="5761318" algn="l"/>
                <a:tab pos="6172943" algn="l"/>
                <a:tab pos="6584571" algn="l"/>
                <a:tab pos="6996197" algn="l"/>
                <a:tab pos="7407824" algn="l"/>
                <a:tab pos="7819450" algn="l"/>
                <a:tab pos="8231077" algn="l"/>
              </a:tabLst>
            </a:pPr>
            <a:endParaRPr lang="de-DE" sz="2200" dirty="0">
              <a:cs typeface="Arial Unicode MS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49923" y="9429937"/>
            <a:ext cx="2946326" cy="4967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2460" tIns="42879" rIns="82460" bIns="42879" anchor="b"/>
          <a:lstStyle/>
          <a:p>
            <a:pPr algn="r">
              <a:tabLst>
                <a:tab pos="0" algn="l"/>
                <a:tab pos="410172" algn="l"/>
                <a:tab pos="821799" algn="l"/>
                <a:tab pos="1233426" algn="l"/>
                <a:tab pos="1645052" algn="l"/>
                <a:tab pos="2056678" algn="l"/>
                <a:tab pos="2468306" algn="l"/>
                <a:tab pos="2879931" algn="l"/>
                <a:tab pos="3291559" algn="l"/>
                <a:tab pos="3703184" algn="l"/>
                <a:tab pos="4114811" algn="l"/>
                <a:tab pos="4526438" algn="l"/>
                <a:tab pos="4938064" algn="l"/>
                <a:tab pos="5349691" algn="l"/>
                <a:tab pos="5761318" algn="l"/>
                <a:tab pos="6172943" algn="l"/>
                <a:tab pos="6584571" algn="l"/>
                <a:tab pos="6996197" algn="l"/>
                <a:tab pos="7407824" algn="l"/>
                <a:tab pos="7819450" algn="l"/>
                <a:tab pos="8231077" algn="l"/>
              </a:tabLst>
            </a:pPr>
            <a:fld id="{5ABCC5D9-3CDA-45F7-8280-FB511BF36A30}" type="slidenum">
              <a:rPr lang="ru-RU" sz="1100">
                <a:solidFill>
                  <a:srgbClr val="000000"/>
                </a:solidFill>
              </a:rPr>
              <a:pPr algn="r">
                <a:tabLst>
                  <a:tab pos="0" algn="l"/>
                  <a:tab pos="410172" algn="l"/>
                  <a:tab pos="821799" algn="l"/>
                  <a:tab pos="1233426" algn="l"/>
                  <a:tab pos="1645052" algn="l"/>
                  <a:tab pos="2056678" algn="l"/>
                  <a:tab pos="2468306" algn="l"/>
                  <a:tab pos="2879931" algn="l"/>
                  <a:tab pos="3291559" algn="l"/>
                  <a:tab pos="3703184" algn="l"/>
                  <a:tab pos="4114811" algn="l"/>
                  <a:tab pos="4526438" algn="l"/>
                  <a:tab pos="4938064" algn="l"/>
                  <a:tab pos="5349691" algn="l"/>
                  <a:tab pos="5761318" algn="l"/>
                  <a:tab pos="6172943" algn="l"/>
                  <a:tab pos="6584571" algn="l"/>
                  <a:tab pos="6996197" algn="l"/>
                  <a:tab pos="7407824" algn="l"/>
                  <a:tab pos="7819450" algn="l"/>
                  <a:tab pos="8231077" algn="l"/>
                </a:tabLst>
              </a:pPr>
              <a:t>11</a:t>
            </a:fld>
            <a:endParaRPr lang="ru-RU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Доход можно увеличить и принимая участие  в ярмарках. Ежегодно в районном центре проходит сельскохозяйственная ярмарка «Дары земли </a:t>
            </a:r>
            <a:r>
              <a:rPr lang="ru-RU" dirty="0" err="1" smtClean="0"/>
              <a:t>Сладковской</a:t>
            </a:r>
            <a:r>
              <a:rPr lang="ru-RU" dirty="0" smtClean="0"/>
              <a:t>» в рамках</a:t>
            </a:r>
            <a:r>
              <a:rPr lang="ru-RU" baseline="0" dirty="0" smtClean="0"/>
              <a:t> областной акции «Покупаем Тюменское!»</a:t>
            </a:r>
          </a:p>
          <a:p>
            <a:r>
              <a:rPr lang="ru-RU" baseline="0" dirty="0" smtClean="0"/>
              <a:t>Каждый четверг проходят ярмарки по продаже мяса с ЛПХ граждан.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F6C88-4257-4960-9312-8CECD86C9CE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4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9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5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1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2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9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9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3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83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1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4778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97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99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7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2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8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38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824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17.04.2019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Местное  самоуправление Никулинского сельского поселения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влияние на жизнь села.</a:t>
            </a:r>
          </a:p>
          <a:p>
            <a:pPr algn="ctr"/>
            <a:endParaRPr lang="ru-RU" sz="36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501009"/>
            <a:ext cx="5796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Сибилёва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Анастасия</a:t>
            </a:r>
            <a:r>
              <a:rPr lang="ru-RU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класса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Квасова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 Н.</a:t>
            </a:r>
          </a:p>
        </p:txBody>
      </p:sp>
    </p:spTree>
    <p:extLst>
      <p:ext uri="{BB962C8B-B14F-4D97-AF65-F5344CB8AC3E}">
        <p14:creationId xmlns:p14="http://schemas.microsoft.com/office/powerpoint/2010/main" val="42881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Численность населения </a:t>
            </a:r>
            <a:endParaRPr lang="ru-RU" sz="2000" b="1" dirty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094574"/>
              </p:ext>
            </p:extLst>
          </p:nvPr>
        </p:nvGraphicFramePr>
        <p:xfrm>
          <a:off x="251520" y="980728"/>
          <a:ext cx="872725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681" y="5062133"/>
            <a:ext cx="6367680" cy="11937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Вовлечение граждан к участию в решении вопросов местного значения через увеличение количества  активных членов комитета  территориального общественного самоуправления.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" y="5301197"/>
            <a:ext cx="1692000" cy="1081553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0504D"/>
          </a:solidFill>
          <a:ln w="25560" cap="sq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801" y="653829"/>
            <a:ext cx="8713440" cy="9167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ru-RU" b="1" u="sng" dirty="0">
                <a:solidFill>
                  <a:srgbClr val="000000"/>
                </a:solidFill>
                <a:cs typeface="Tahoma" pitchFamily="32" charset="0"/>
              </a:rPr>
              <a:t>Создание условий для самоорганизации граждан в целях эффективного решения вопросов местного значения («Формирование статуса территориального общественного самоуправления)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2468419"/>
            <a:ext cx="1604160" cy="100810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C0504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-33120" y="2780933"/>
            <a:ext cx="1571040" cy="2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b="1" dirty="0">
                <a:solidFill>
                  <a:srgbClr val="FFFFFF"/>
                </a:solidFill>
              </a:rPr>
              <a:t>Цель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64001" y="2285521"/>
            <a:ext cx="6840000" cy="11937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Формирование активной гражданской позиции у населения через систему органов территориального общественного самоуправления.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5661235"/>
            <a:ext cx="1618560" cy="2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b="1" dirty="0">
                <a:solidFill>
                  <a:srgbClr val="FFFFFF"/>
                </a:solidFill>
              </a:rPr>
              <a:t>Результат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95680" y="3980578"/>
            <a:ext cx="6726240" cy="6397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Привлечение активистов в  члены комитетов территориального общественного самоуправления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0" y="3933053"/>
            <a:ext cx="1764000" cy="1008106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0504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4293091"/>
            <a:ext cx="1834560" cy="2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b="1" dirty="0">
                <a:solidFill>
                  <a:srgbClr val="FFFFFF"/>
                </a:solidFill>
              </a:rPr>
              <a:t>Показатели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553440" y="3670946"/>
            <a:ext cx="236160" cy="413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деятельности, а также планы работы комитетов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размещены на официальном сайте Сладковского муниципального района. Каждый ТОС Сладковского муниципального района  имеет свою страничку.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OstyakovaOM\Desktop\менжинка конкурс 2018\сай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677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315200" cy="114300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ТОС – ЭТО КУЛЬТУРНОЕ НАСЛЕДИЕ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  ТРАДИЦИИ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ka7V2i-J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519945" cy="297841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9179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917764" cy="26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44975"/>
            <a:ext cx="39179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68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14" y="188640"/>
            <a:ext cx="887138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Жители сельского поселения активно принимают участие в ежегодной сельскохозяйственной ярмарке «Дары земли </a:t>
            </a:r>
            <a:r>
              <a:rPr lang="ru-RU" sz="18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Сладковской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пользователь\Desktop\a38e8c2ea5c6c0feec4e1fd273529a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786214" cy="2660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2" name="Рисунок 11" descr="http://sladkovo.admtyumen.ru/images/ogv_to/photo_galleries/os_DvoryadkinaVYu/foto/07.12.2016_01_vd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857652" cy="2500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2" descr="C:\Users\пользователь\Pictures\2017-02-09 диплом 1 место ярмарка\диплом 1 место ярмарка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4214842" cy="5262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75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572032" cy="314327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2017 году Никулинское сельское поселение в итоговом годовом районном конкурсе на звание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Лучшее проведение работ по благоустройству сельских поселений Сладковского муниципального района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заняло  4  место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Picture 2" descr="C:\Users\пользователь\Pictures\2018-01-15 диплом 2017\диплом 2017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48" y="642918"/>
            <a:ext cx="4133338" cy="590757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4143380"/>
          <a:ext cx="4214841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211"/>
                <a:gridCol w="1071506"/>
                <a:gridCol w="1011562"/>
                <a:gridCol w="1011562"/>
              </a:tblGrid>
              <a:tr h="911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2014 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2015 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2016 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2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место</a:t>
                      </a:r>
                      <a:endParaRPr lang="ru-RU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</a:t>
                      </a:r>
                      <a:endParaRPr lang="ru-RU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 место</a:t>
                      </a:r>
                      <a:endParaRPr lang="ru-RU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место</a:t>
                      </a:r>
                      <a:endParaRPr lang="ru-RU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15200" cy="13478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Волонтерская помощь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пользователь\Documents\СХОД ГРАЖДАН 2011 год\2016 год\Подготовка к собранию - ФОТОМАТЕРИАЛ\DSC0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762269" cy="2071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Рисунок 4" descr="C:\Users\пользователь\Desktop\КОНКУРС ПО БЛАГОУСТРОЙСТВУ\2015 год\апрель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643206" cy="2000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пользователь\Documents\БЛАГОУСТРОЙСТВО\2017 год\КОНКУРС\IMG0683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3571900" cy="2428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пользователь\Documents\БЛАГОУСТРОЙСТВО\2017 год\КОНКУРС\субботник -городок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643050"/>
            <a:ext cx="2500298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86190"/>
            <a:ext cx="3429024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44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1214446"/>
          </a:xfrm>
        </p:spPr>
        <p:txBody>
          <a:bodyPr/>
          <a:lstStyle/>
          <a:p>
            <a:pPr algn="ctr"/>
            <a:r>
              <a:rPr lang="ru-RU" sz="2400" dirty="0" smtClean="0"/>
              <a:t>БЛАГОУСТРОЙСТВО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14615"/>
            <a:ext cx="3286148" cy="2625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1769094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3313109" cy="24848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00504"/>
            <a:ext cx="1744819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857628"/>
            <a:ext cx="3611569" cy="27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5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ВЫГОДЫ РАЗВИТИЯ ТОС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5926"/>
            <a:ext cx="7315200" cy="484347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Решаются проблемы каждого конкретного жителя.</a:t>
            </a:r>
          </a:p>
          <a:p>
            <a:pPr marL="514350" indent="-514350">
              <a:buAutoNum type="arabicPeriod"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Улучшаются условия жизни на территории</a:t>
            </a:r>
          </a:p>
          <a:p>
            <a:pPr marL="514350" indent="-514350">
              <a:buAutoNum type="arabicPeriod"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Привлекаются дополнительные средства для решения существующих проблем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Осуществляется общественный контроль за расходованием бюджетных средств, выделенных на благоустройство сельского поселения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02016" cy="115212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езультаты исследования: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76538"/>
              </p:ext>
            </p:extLst>
          </p:nvPr>
        </p:nvGraphicFramePr>
        <p:xfrm>
          <a:off x="755576" y="1268760"/>
          <a:ext cx="7992888" cy="53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0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506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органы местного самоуправления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Никулинского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эффективность деятельности органов местного самоуправления 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Никулинского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сельского поселения.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исследовательской работы: изучить структуру местного самоуправления и проанализировать эффективность деятельности его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421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44016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изменились условия жизни в селе за последние годы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87100"/>
              </p:ext>
            </p:extLst>
          </p:nvPr>
        </p:nvGraphicFramePr>
        <p:xfrm>
          <a:off x="899592" y="1844824"/>
          <a:ext cx="727280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3681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деятельности органов местного самоуправления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732135"/>
              </p:ext>
            </p:extLst>
          </p:nvPr>
        </p:nvGraphicFramePr>
        <p:xfrm>
          <a:off x="971600" y="1628800"/>
          <a:ext cx="73152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2241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Откликаетесь ли вы на просьбы местного самоуправления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03352"/>
              </p:ext>
            </p:extLst>
          </p:nvPr>
        </p:nvGraphicFramePr>
        <p:xfrm>
          <a:off x="827584" y="1844824"/>
          <a:ext cx="770485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3681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 учащихся  8 -9 классов: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51966"/>
              </p:ext>
            </p:extLst>
          </p:nvPr>
        </p:nvGraphicFramePr>
        <p:xfrm>
          <a:off x="914400" y="1628800"/>
          <a:ext cx="7315200" cy="50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0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566" y="908720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основании моего исследования 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сделал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следующие выводы: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При осуществлении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разделение на управляющих и управляемых исчезает, т. е. люди управляют общественными делами села собственными силами.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Развитие местного самоуправления невозможно без поддержки государством, его политических решений, опирающихся на гражданские инициативы населения.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Населению, проживающему на территории местных самоуправлений, нужно начинать осознавать важность самоуправления, на практике убеждаясь, что решение ряда проблем жизнедеятельности людей во многом зависит от них самих.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Местному самоуправлению принадлежит  важная роль в реализации соединение в единое целое интересов государства, общества и личности.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Местная власть оказывает помощь конкретным людям по конкретным проблемам.</a:t>
            </a:r>
          </a:p>
        </p:txBody>
      </p:sp>
    </p:spTree>
    <p:extLst>
      <p:ext uri="{BB962C8B-B14F-4D97-AF65-F5344CB8AC3E}">
        <p14:creationId xmlns:p14="http://schemas.microsoft.com/office/powerpoint/2010/main" val="40183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428604"/>
            <a:ext cx="8032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9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Благодарим за внимание!!!</a:t>
            </a:r>
            <a:endParaRPr lang="ru-RU" sz="9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Arial"/>
              </a:rPr>
              <a:t>Методы:</a:t>
            </a:r>
            <a:endParaRPr lang="ru-RU" sz="2800" dirty="0">
              <a:solidFill>
                <a:prstClr val="black"/>
              </a:solidFill>
              <a:latin typeface="Arial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Arial"/>
              </a:rPr>
              <a:t> </a:t>
            </a: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анализ нормативно-правовых документов;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сбор информации с использованием информационно-коммуникационных технологий; 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 анкетирование, опросы, беседы, статистическая обработка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5418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128" y="548680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Никулинский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сельский Совет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6128" y="1707615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 депутатов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исполком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128" y="2958368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 народных депутатов и Администрация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6128" y="4177681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6128" y="5336616"/>
            <a:ext cx="4968552" cy="86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Дума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Никулинского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Никулинского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86182" y="1268760"/>
            <a:ext cx="548444" cy="43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87450" y="2427695"/>
            <a:ext cx="548444" cy="530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486182" y="4897761"/>
            <a:ext cx="548444" cy="43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87450" y="3678448"/>
            <a:ext cx="548444" cy="499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 развития местного самоуправления с.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Никулино.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884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Глава сельского поселения – Забелина Алла Григорьевна. </a:t>
            </a:r>
          </a:p>
          <a:p>
            <a:pPr marL="285750" lvl="0" indent="-2857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Срок полномочий – 5 лет;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Представительный орган – Дума сельского поселения.  </a:t>
            </a:r>
          </a:p>
          <a:p>
            <a:pPr marL="285750" lvl="0" indent="-28575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Срок полномочий -  5 лет;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Дума сельского поселения: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Квасова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Вера Николаевна, Барабаш Светлана Николаевна,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Павлинова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Людмила Николаевна,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Надежда Викторовна, Макарова Любовь Григорьевна,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Тищина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Нина Михайловна, Кочнева Татьяна Матвеевна;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Председатель Думы сельского поселения –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Квасова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Вера  Николаевна;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Ведущий специалист администрации сельского поселения –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Сошникова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Заседания раз в квартал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863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8572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ТОС – ТЕРРИТОРИЯ БУДУЩЕГО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14327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пользователь\Documents\БЛАГОУСТРОЙСТВО\2017 год\КОНКУРС\убор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107154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14752"/>
            <a:ext cx="3632198" cy="242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6366" y="3786190"/>
            <a:ext cx="216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ТОС – </a:t>
            </a:r>
            <a:r>
              <a:rPr lang="ru-RU" dirty="0" smtClean="0">
                <a:solidFill>
                  <a:srgbClr val="FFFFFF"/>
                </a:solidFill>
              </a:rPr>
              <a:t>ЭТО ОБЪЕДИНЕНИЕ НАСЕЛЕНИЯ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1124" y="3500439"/>
            <a:ext cx="2582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ТОС – ЭТО </a:t>
            </a:r>
            <a:r>
              <a:rPr lang="ru-RU" dirty="0" smtClean="0">
                <a:solidFill>
                  <a:srgbClr val="FFFFFF"/>
                </a:solidFill>
              </a:rPr>
              <a:t>БЛАГОУСТРОЙСТВО ТЕРРИТОРИИ ПРОЖИВАНИЯ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6179235"/>
            <a:ext cx="488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ТОС – ЭТО </a:t>
            </a:r>
            <a:r>
              <a:rPr lang="ru-RU" dirty="0" smtClean="0">
                <a:solidFill>
                  <a:srgbClr val="FFFFFF"/>
                </a:solidFill>
              </a:rPr>
              <a:t>КУЛЬТУРНОЕ НАСЛЕДИЕ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</a:rPr>
              <a:t>И   ТРАДИЦИИ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72376" cy="107157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ТОС – ЭТО ОБЪЕДИНЕНИЕ  НАСЕЛЕНИЯ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Рисунок 3" descr="C:\Users\пользователь\Desktop\КОНКУРС ПО БЛАГОУСТРОЙСТВУ\2015 год\DSC00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929090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i.mycdn.me/image?id=857181081166&amp;t=3&amp;plc=WEB&amp;tkn=*3zfkyGkVMRggt6bocXJahzq_jW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857652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786214" cy="26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https://pp.vk.me/c637323/v637323200/b2c/5SYIh2cMO9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778244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60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2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1137342"/>
              </p:ext>
            </p:extLst>
          </p:nvPr>
        </p:nvGraphicFramePr>
        <p:xfrm>
          <a:off x="2786050" y="1142984"/>
          <a:ext cx="596246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4296" y="43979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на территории </a:t>
            </a:r>
            <a:r>
              <a:rPr lang="ru-RU" sz="1600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Никулинского </a:t>
            </a:r>
            <a:r>
              <a:rPr lang="ru-RU" sz="1600" dirty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 </a:t>
            </a:r>
            <a:r>
              <a:rPr lang="ru-RU" sz="1600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</a:t>
            </a:r>
          </a:p>
          <a:p>
            <a:pPr algn="ctr"/>
            <a:r>
              <a:rPr lang="ru-RU" sz="1600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600" dirty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(без образования юридического лица)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6328" y="5429264"/>
            <a:ext cx="7560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планируется  в каждом населенном пункте сельского поселения </a:t>
            </a:r>
          </a:p>
          <a:p>
            <a:pPr algn="ctr"/>
            <a:r>
              <a:rPr lang="ru-RU" sz="1600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избрать Старосту</a:t>
            </a:r>
            <a:r>
              <a:rPr lang="ru-RU" dirty="0" smtClean="0">
                <a:solidFill>
                  <a:srgbClr val="AAAFF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AAAFFA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Pictures\2018-06-23 Устав\Устав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142983"/>
            <a:ext cx="2643206" cy="428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3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12EBF"/>
      </a:lt2>
      <a:accent1>
        <a:srgbClr val="003BF6"/>
      </a:accent1>
      <a:accent2>
        <a:srgbClr val="144BFC"/>
      </a:accent2>
      <a:accent3>
        <a:srgbClr val="FFFFFF"/>
      </a:accent3>
      <a:accent4>
        <a:srgbClr val="DADADA"/>
      </a:accent4>
      <a:accent5>
        <a:srgbClr val="AAAFFA"/>
      </a:accent5>
      <a:accent6>
        <a:srgbClr val="1143E4"/>
      </a:accent6>
      <a:hlink>
        <a:srgbClr val="2FC2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powerpoint-template4</Template>
  <TotalTime>2150</TotalTime>
  <Words>633</Words>
  <Application>Microsoft Office PowerPoint</Application>
  <PresentationFormat>Экран (4:3)</PresentationFormat>
  <Paragraphs>121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powerpoint-template-24</vt:lpstr>
      <vt:lpstr>Кнопка</vt:lpstr>
      <vt:lpstr>1_Кнопка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ТОС – ТЕРРИТОРИЯ БУДУЩЕГО</vt:lpstr>
      <vt:lpstr>ТОС – ЭТО ОБЪЕДИНЕНИЕ  НАСЕЛЕНИЯ</vt:lpstr>
      <vt:lpstr>Презентация PowerPoint</vt:lpstr>
      <vt:lpstr>Презентация PowerPoint</vt:lpstr>
      <vt:lpstr>Численность населения </vt:lpstr>
      <vt:lpstr>Презентация PowerPoint</vt:lpstr>
      <vt:lpstr>Презентация PowerPoint</vt:lpstr>
      <vt:lpstr>ТОС – ЭТО КУЛЬТУРНОЕ НАСЛЕДИЕ  И   ТРАДИЦИИ</vt:lpstr>
      <vt:lpstr>Жители сельского поселения активно принимают участие в ежегодной сельскохозяйственной ярмарке «Дары земли Сладковской»</vt:lpstr>
      <vt:lpstr>     В 2017 году Никулинское сельское поселение в итоговом годовом районном конкурсе на звание «Лучшее проведение работ по благоустройству сельских поселений Сладковского муниципального района» заняло  4  место </vt:lpstr>
      <vt:lpstr>Волонтерская помощь</vt:lpstr>
      <vt:lpstr>БЛАГОУСТРОЙСТВО</vt:lpstr>
      <vt:lpstr>ВЫГОДЫ РАЗВИТИЯ ТОС</vt:lpstr>
      <vt:lpstr>Результаты исследования:</vt:lpstr>
      <vt:lpstr>Как изменились условия жизни в селе за последние годы</vt:lpstr>
      <vt:lpstr>Оценка деятельности органов местного самоуправления</vt:lpstr>
      <vt:lpstr>Откликаетесь ли вы на просьбы местного самоуправления</vt:lpstr>
      <vt:lpstr>Результаты анкетирования учащихся  8 -9 классов: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215</cp:revision>
  <cp:lastPrinted>2019-04-11T05:35:35Z</cp:lastPrinted>
  <dcterms:created xsi:type="dcterms:W3CDTF">2017-02-05T07:41:14Z</dcterms:created>
  <dcterms:modified xsi:type="dcterms:W3CDTF">2019-04-17T08:52:28Z</dcterms:modified>
</cp:coreProperties>
</file>