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08" autoAdjust="0"/>
  </p:normalViewPr>
  <p:slideViewPr>
    <p:cSldViewPr>
      <p:cViewPr varScale="1">
        <p:scale>
          <a:sx n="87" d="100"/>
          <a:sy n="87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5432B-BB88-45D9-B6FA-C7E5FFBB1D32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0A166-6FEE-4C18-A27F-D0B3DF4E1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23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0A166-6FEE-4C18-A27F-D0B3DF4E1AB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779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bychkovad@rambler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alogo75@mail.ru" TargetMode="External"/><Relationship Id="rId2" Type="http://schemas.openxmlformats.org/officeDocument/2006/relationships/hyperlink" Target="mailto:markovalilia81@mail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.mail.ru/compose/?mailto=mailto:olya.ivanisheva@mail.ru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kochneva.90@mail.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.n.ershova@yandex.ru" TargetMode="External"/><Relationship Id="rId2" Type="http://schemas.openxmlformats.org/officeDocument/2006/relationships/hyperlink" Target="https://e.mail.ru/compose/?mailto=mailto:volodina.valya@mail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.mail.ru/compose/?mailto=mailto:gulsaratas@mail.ru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t-gdefon.gallery.world/wallpapers_original/540753_gallery.worl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"/>
          <a:stretch/>
        </p:blipFill>
        <p:spPr bwMode="auto">
          <a:xfrm>
            <a:off x="9850" y="15074"/>
            <a:ext cx="9134150" cy="684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4" y="1052736"/>
            <a:ext cx="4716016" cy="238380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Модель психолого-педагогического взаимодействия в рамках реализации проекта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«Точка опоры»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5606480"/>
            <a:ext cx="5896744" cy="1251520"/>
          </a:xfrm>
        </p:spPr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rgbClr val="002060"/>
                </a:solidFill>
              </a:rPr>
              <a:t>Сладковский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муниципальный район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050145"/>
              </p:ext>
            </p:extLst>
          </p:nvPr>
        </p:nvGraphicFramePr>
        <p:xfrm>
          <a:off x="0" y="-1"/>
          <a:ext cx="9149882" cy="685800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0230"/>
                <a:gridCol w="1068138"/>
                <a:gridCol w="1281424"/>
                <a:gridCol w="720080"/>
                <a:gridCol w="936104"/>
                <a:gridCol w="864096"/>
                <a:gridCol w="720080"/>
                <a:gridCol w="2029464"/>
                <a:gridCol w="1180266"/>
              </a:tblGrid>
              <a:tr h="954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Подразделение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котором работает специалист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Адрес, где консультант ведёт приём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телефона специалиста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рабочий (для записи)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Должность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консультанта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ФИО консультанта,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оказывающего услугу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 и время для записи клиентов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«Точка опоры»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Краткая информация о консультанте (резюме)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 электронной почты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494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Маслянский</a:t>
                      </a:r>
                      <a:r>
                        <a:rPr lang="ru-RU" sz="1050" dirty="0">
                          <a:effectLst/>
                        </a:rPr>
                        <a:t> образовательный округ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 п. </a:t>
                      </a:r>
                      <a:r>
                        <a:rPr lang="ru-RU" sz="1050" dirty="0" err="1">
                          <a:effectLst/>
                        </a:rPr>
                        <a:t>Маслянский</a:t>
                      </a:r>
                      <a:r>
                        <a:rPr lang="ru-RU" sz="1050" dirty="0">
                          <a:effectLst/>
                        </a:rPr>
                        <a:t>, ул. Ленина, 17а;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 с. </a:t>
                      </a:r>
                      <a:r>
                        <a:rPr lang="ru-RU" sz="1050" dirty="0" err="1">
                          <a:effectLst/>
                        </a:rPr>
                        <a:t>Менжинское</a:t>
                      </a:r>
                      <a:r>
                        <a:rPr lang="ru-RU" sz="1050" dirty="0">
                          <a:effectLst/>
                        </a:rPr>
                        <a:t>, ул. Гагарина, 2;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 д. Новоандреевка,  ул. Школьная, 5;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 д. Рождественка, ул. Центральная, 17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 (34555)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32-4-53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-педагог-психолог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Пошлякова</a:t>
                      </a:r>
                      <a:r>
                        <a:rPr lang="ru-RU" sz="1050" dirty="0">
                          <a:effectLst/>
                        </a:rPr>
                        <a:t> Дарья Гавриловна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dirty="0" err="1">
                          <a:effectLst/>
                        </a:rPr>
                        <a:t>Проф.навыки</a:t>
                      </a:r>
                      <a:r>
                        <a:rPr lang="ru-RU" sz="1050" dirty="0">
                          <a:effectLst/>
                        </a:rPr>
                        <a:t>: навыки проведения психологического тестирования; обработки полученных результатов; навыки проведения психологических тренингов.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dirty="0">
                          <a:effectLst/>
                        </a:rPr>
                        <a:t>Личные качества</a:t>
                      </a:r>
                      <a:r>
                        <a:rPr lang="ru-RU" sz="1050" dirty="0">
                          <a:effectLst/>
                        </a:rPr>
                        <a:t>: коммуникабельность, внимательность, доброжелательность.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u="sng" dirty="0">
                          <a:effectLst/>
                          <a:hlinkClick r:id="rId2"/>
                        </a:rPr>
                        <a:t>bychkovad@rambler.ru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781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учитель-логопед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Мыльникова Надежда Вячеславовна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 err="1">
                          <a:effectLst/>
                        </a:rPr>
                        <a:t>Проф.навыки</a:t>
                      </a:r>
                      <a:r>
                        <a:rPr lang="ru-RU" sz="1000" dirty="0">
                          <a:effectLst/>
                        </a:rPr>
                        <a:t>: проведение индивидуального и группового консультирования; навыки работы с детьми (коррекционная групповая и индивидуальная работа).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</a:rPr>
                        <a:t>Личные качества</a:t>
                      </a:r>
                      <a:r>
                        <a:rPr lang="ru-RU" sz="1000" dirty="0">
                          <a:effectLst/>
                        </a:rPr>
                        <a:t>: коммуникабельность, внимательность, тактичность, уверенность.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nadezhdamilnickova@yandex.ru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62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старший воспитатель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Иванова Ольга Викторовна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ср. с 15.00            до 16.00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u="sng" dirty="0" err="1">
                          <a:effectLst/>
                        </a:rPr>
                        <a:t>Проф.навыки</a:t>
                      </a:r>
                      <a:r>
                        <a:rPr lang="ru-RU" sz="900" dirty="0">
                          <a:effectLst/>
                        </a:rPr>
                        <a:t>: проведение индивидуального и группового консультирования; осуществление просветительской работы среди родителей; планирование и организация </a:t>
                      </a:r>
                      <a:r>
                        <a:rPr lang="ru-RU" sz="900" dirty="0" err="1">
                          <a:effectLst/>
                        </a:rPr>
                        <a:t>воспитательно</a:t>
                      </a:r>
                      <a:r>
                        <a:rPr lang="ru-RU" sz="900" dirty="0">
                          <a:effectLst/>
                        </a:rPr>
                        <a:t>-образовательной работы в группах.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u="sng" dirty="0">
                          <a:effectLst/>
                        </a:rPr>
                        <a:t>Личные качества</a:t>
                      </a:r>
                      <a:r>
                        <a:rPr lang="ru-RU" sz="900" dirty="0">
                          <a:effectLst/>
                        </a:rPr>
                        <a:t>: доброжелательность, коммуникабельность, чуткость, отзывчивость.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iwanowa.ow@mail.ru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5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82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551157"/>
              </p:ext>
            </p:extLst>
          </p:nvPr>
        </p:nvGraphicFramePr>
        <p:xfrm>
          <a:off x="0" y="-1"/>
          <a:ext cx="9149882" cy="686559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0230"/>
                <a:gridCol w="1068138"/>
                <a:gridCol w="1281424"/>
                <a:gridCol w="720080"/>
                <a:gridCol w="936104"/>
                <a:gridCol w="864096"/>
                <a:gridCol w="720080"/>
                <a:gridCol w="2029464"/>
                <a:gridCol w="1180266"/>
              </a:tblGrid>
              <a:tr h="898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Подразделение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котором работает специалист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Адрес, где консультант ведёт приём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телефона специалиста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рабочий (для записи)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Должность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консультанта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ФИО консультанта,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оказывающего услугу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 и время для записи клиентов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«Точка опоры»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Краткая информация о консультанте (резюме)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 электронной почты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8096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</a:rPr>
                        <a:t>Сладковский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050" dirty="0" smtClean="0">
                          <a:effectLst/>
                        </a:rPr>
                        <a:t>образовательный </a:t>
                      </a:r>
                      <a:r>
                        <a:rPr lang="ru-RU" sz="1050" dirty="0">
                          <a:effectLst/>
                        </a:rPr>
                        <a:t>округ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-с. Сладково, ул. Ленина, 154;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Лопазное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ул. Садовая, 9;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д. Майка, ул. Центральная, 34;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с. Никулино, ул. Зелёная, 61;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с. Степное, ул. Школьная, 2.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(34555)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23-0-64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-педагог-психолог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Маркова Лилия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Густавовна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Проф.навыки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навыки проведения психологического тестирования; обработки полученных результатов; навыки проведения индивидуального консультирования; просветительская работа.</a:t>
                      </a:r>
                    </a:p>
                    <a:p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Личные качества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коммуникабельность, оптимизм, уверенность, внимательность.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markovalilia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81@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mail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.</a:t>
                      </a:r>
                      <a:r>
                        <a:rPr 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ru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55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учитель-дефектолог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Малого Ольга Васильевна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Проф.навыки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навыки проведения индивидуального и группового консультирования; проведение индивидуальной и групповой коррекционно-развивающей работы; организация и проведение просветительских мероприятий.</a:t>
                      </a:r>
                    </a:p>
                    <a:p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Личные качества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доброжелательность, внимательность, чуткость, отзывчивость.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malogo75@mail.ru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466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зам.директора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ДОУ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Иванищева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050" dirty="0" smtClean="0">
                          <a:effectLst/>
                        </a:rPr>
                        <a:t>Ольга Анатольевна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ср. с 15.00            до 16.00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Проф.навыки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осуществление методического руководства учебно-воспитательной деятельностью групп в рамках реализуемых программ; навыки проведения индивидуального и группового консультирования.</a:t>
                      </a:r>
                    </a:p>
                    <a:p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Личные качества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ответственность, тактичность, внимательность, уверенность.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olya.ivanisheva</a:t>
                      </a:r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 @mail.ru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76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9832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607679"/>
              </p:ext>
            </p:extLst>
          </p:nvPr>
        </p:nvGraphicFramePr>
        <p:xfrm>
          <a:off x="0" y="-1"/>
          <a:ext cx="9149882" cy="685800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0230"/>
                <a:gridCol w="1068138"/>
                <a:gridCol w="1281424"/>
                <a:gridCol w="720080"/>
                <a:gridCol w="936104"/>
                <a:gridCol w="864096"/>
                <a:gridCol w="720080"/>
                <a:gridCol w="2029464"/>
                <a:gridCol w="1180266"/>
              </a:tblGrid>
              <a:tr h="898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Подразделение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котором работает специалист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Адрес, где консультант ведёт приём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телефона специалиста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рабочий (для записи)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Должность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консультанта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ФИО консультанта,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оказывающего услугу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 и время для записи клиентов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«Точка опоры»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Краткая информация о консультанте (резюме)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 электронной почты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596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</a:rPr>
                        <a:t>Сладковский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050" dirty="0" smtClean="0">
                          <a:effectLst/>
                        </a:rPr>
                        <a:t>образовательный </a:t>
                      </a:r>
                      <a:r>
                        <a:rPr lang="ru-RU" sz="1050" dirty="0">
                          <a:effectLst/>
                        </a:rPr>
                        <a:t>округ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-с. Сладково, ул. Ленина, 154;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Лопазное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ул. Садовая, 9;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д. Майка, ул. Центральная, 34;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с. Никулино, ул. Зелёная, 61;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с. Степное, ул. Школьная, 2.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(34555)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23-0-64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начальных классов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Корявченкова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Любовь Юрьевна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Проф.навыки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планирование и организация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воспитательно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-образовательной работы с детьми; навыки индивидуального и группового консультирования; организация и проведение просветительских мероприятий.</a:t>
                      </a:r>
                    </a:p>
                    <a:p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Личные качества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доброжелательность, чуткость, коммуникабельность, внимательность.</a:t>
                      </a:r>
                    </a:p>
                    <a:p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r>
                        <a:rPr 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lyubov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kochneva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.90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@mail.ru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639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333918"/>
              </p:ext>
            </p:extLst>
          </p:nvPr>
        </p:nvGraphicFramePr>
        <p:xfrm>
          <a:off x="0" y="-1"/>
          <a:ext cx="9149882" cy="686559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0230"/>
                <a:gridCol w="1068138"/>
                <a:gridCol w="1137408"/>
                <a:gridCol w="792088"/>
                <a:gridCol w="936104"/>
                <a:gridCol w="936104"/>
                <a:gridCol w="720080"/>
                <a:gridCol w="2029464"/>
                <a:gridCol w="1180266"/>
              </a:tblGrid>
              <a:tr h="898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Подразделение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котором работает специалист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Адрес, где консультант ведёт приём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телефона специалиста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рабочий (для записи)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Должность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консультанта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ФИО консультанта,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оказывающего услугу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 и время для записи клиентов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«Точка опоры»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Краткая информация о консультанте (резюме)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Адрес электронной почты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8096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</a:rPr>
                        <a:t>Усовский</a:t>
                      </a:r>
                      <a:r>
                        <a:rPr lang="ru-RU" sz="1050" dirty="0" smtClean="0">
                          <a:effectLst/>
                        </a:rPr>
                        <a:t> образовательный </a:t>
                      </a:r>
                      <a:r>
                        <a:rPr lang="ru-RU" sz="1050" dirty="0">
                          <a:effectLst/>
                        </a:rPr>
                        <a:t>округ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с. Усово, ул.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Вдовицкой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7;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с. Александровка, ул. Школьная,20.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(34555)</a:t>
                      </a:r>
                    </a:p>
                    <a:p>
                      <a:pPr algn="ctr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34-2-01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-социальный педагог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Володина Валентина Анатольевна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Проф.навыки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навыки индивидуального и группового консультирования; навыки работы с детьми с девиантным поведением; навыки разрешения конфликтных ситуаций.</a:t>
                      </a:r>
                    </a:p>
                    <a:p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Личные качества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коммуникабельность, доброжелательность, внимательность, оптимизм, отзывчивость.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volodina.valya</a:t>
                      </a:r>
                      <a:endParaRPr lang="ru-RU" sz="1050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@mail.ru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55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социальный педагог, педагог-психолог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Ершова Любовь Николаевна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Проф.навыки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навыки индивидуального и группового консультирования; навыки работы с детьми с девиантным поведением; навыки разрешения конфликтных ситуаций.</a:t>
                      </a:r>
                    </a:p>
                    <a:p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Личные качества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ответственность, коммуникабельность, уверенность, терпимость.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l.n.ershova</a:t>
                      </a:r>
                      <a:endParaRPr lang="ru-RU" sz="1050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3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@yandex.ru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466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начальных классов; учитель-дефектолог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Таскужанова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Гульсара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Галимуратовна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сб. с 11.00            до 12.00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Проф.навыки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планирование и организация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воспитательно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-образовательной работы с детьми; навыки индивидуального и группового консультирования; организация и проведение просветительских мероприятий.</a:t>
                      </a:r>
                    </a:p>
                    <a:p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Личные качества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коммуникабельность, доброжелательность, тактичность, отзывчивость.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gulsaratas@mail.ru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76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167" marR="191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113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сихолог\Desktop\arximed точка опо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4664"/>
            <a:ext cx="914399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39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5.depositphotos.com/1000708/492/v/950/depositphotos_4926606-stock-illustration-abstract-blu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179512" y="110547"/>
            <a:ext cx="5184576" cy="1518253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FF0000"/>
                </a:solidFill>
              </a:rPr>
              <a:t>Муниципальный супервизор: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dirty="0" smtClean="0"/>
              <a:t>Е.Ю. </a:t>
            </a:r>
            <a:r>
              <a:rPr lang="ru-RU" sz="1800" dirty="0" err="1" smtClean="0"/>
              <a:t>Летаева</a:t>
            </a:r>
            <a:r>
              <a:rPr lang="ru-RU" sz="1800" dirty="0" smtClean="0"/>
              <a:t>,</a:t>
            </a:r>
            <a:br>
              <a:rPr lang="ru-RU" sz="1800" dirty="0" smtClean="0"/>
            </a:br>
            <a:r>
              <a:rPr lang="ru-RU" sz="1800" dirty="0" smtClean="0"/>
              <a:t>педагог-психолог ПМПС отдела образования</a:t>
            </a:r>
            <a:br>
              <a:rPr lang="ru-RU" sz="1800" dirty="0" smtClean="0"/>
            </a:br>
            <a:r>
              <a:rPr lang="ru-RU" sz="1800" dirty="0" smtClean="0"/>
              <a:t>администрации Сладковского муниципального района</a:t>
            </a:r>
            <a:endParaRPr lang="ru-RU" sz="1800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23728" y="1535832"/>
            <a:ext cx="5184576" cy="1656184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Цель</a:t>
            </a:r>
            <a:r>
              <a:rPr lang="ru-RU" dirty="0" smtClean="0"/>
              <a:t>: оказание психолого-педагогической, методической и консультативной помощи гражданам, имеющим детей</a:t>
            </a:r>
            <a:endParaRPr lang="ru-RU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3131840" y="3192016"/>
            <a:ext cx="5184576" cy="1512168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400 услуг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казать до конца 2019 года родителям (заявителям)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5580112" y="4827883"/>
            <a:ext cx="2592288" cy="792088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 услуга – 45 минут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1208" y="5949280"/>
            <a:ext cx="8064896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ПЕРИОД</a:t>
            </a:r>
          </a:p>
          <a:p>
            <a:pPr algn="ctr"/>
            <a:r>
              <a:rPr lang="ru-RU" dirty="0" smtClean="0"/>
              <a:t>МАЙ-ДЕКАБРЬ 2019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33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5.depositphotos.com/1000708/492/v/950/depositphotos_4926606-stock-illustration-abstract-blue-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339"/>
            <a:ext cx="9144001" cy="685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3801477" y="696567"/>
            <a:ext cx="1263044" cy="115212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ПМПС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34645" y="4025188"/>
            <a:ext cx="1125826" cy="1120829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ДОУ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66147" y="3945973"/>
            <a:ext cx="1224136" cy="110220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ОУ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758206" y="1848695"/>
            <a:ext cx="1656184" cy="20882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987823" y="4440213"/>
            <a:ext cx="2952329" cy="93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426712" y="1803798"/>
            <a:ext cx="1641232" cy="21780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7347993" y="3717032"/>
            <a:ext cx="1688501" cy="64807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МАОУ </a:t>
            </a:r>
            <a:r>
              <a:rPr lang="ru-RU" sz="1400" b="1" dirty="0" err="1" smtClean="0"/>
              <a:t>Сладковская</a:t>
            </a:r>
            <a:r>
              <a:rPr lang="ru-RU" sz="1400" b="1" dirty="0" smtClean="0"/>
              <a:t> СОШ</a:t>
            </a:r>
            <a:endParaRPr lang="ru-RU" sz="1400" b="1" dirty="0"/>
          </a:p>
        </p:txBody>
      </p:sp>
      <p:sp>
        <p:nvSpPr>
          <p:cNvPr id="28" name="Овал 27"/>
          <p:cNvSpPr/>
          <p:nvPr/>
        </p:nvSpPr>
        <p:spPr>
          <a:xfrm>
            <a:off x="4860032" y="5136538"/>
            <a:ext cx="1656184" cy="63272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МАОУ </a:t>
            </a:r>
            <a:r>
              <a:rPr lang="ru-RU" sz="1400" b="1" dirty="0" err="1" smtClean="0"/>
              <a:t>Маслянская</a:t>
            </a:r>
            <a:r>
              <a:rPr lang="ru-RU" sz="1400" b="1" dirty="0" smtClean="0"/>
              <a:t> СОШ</a:t>
            </a:r>
            <a:endParaRPr lang="ru-RU" sz="1400" b="1" dirty="0"/>
          </a:p>
        </p:txBody>
      </p:sp>
      <p:sp>
        <p:nvSpPr>
          <p:cNvPr id="29" name="Овал 28"/>
          <p:cNvSpPr/>
          <p:nvPr/>
        </p:nvSpPr>
        <p:spPr>
          <a:xfrm>
            <a:off x="7356478" y="4740326"/>
            <a:ext cx="1683229" cy="64807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МАОУ </a:t>
            </a:r>
            <a:r>
              <a:rPr lang="ru-RU" sz="1400" b="1" dirty="0" err="1" smtClean="0"/>
              <a:t>Усовская</a:t>
            </a:r>
            <a:r>
              <a:rPr lang="ru-RU" sz="1400" b="1" dirty="0" smtClean="0"/>
              <a:t> СОШ</a:t>
            </a:r>
            <a:endParaRPr lang="ru-RU" sz="1400" b="1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8126425" y="5487754"/>
            <a:ext cx="0" cy="3850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7322683" y="6022250"/>
            <a:ext cx="1723891" cy="7267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Филиал</a:t>
            </a:r>
          </a:p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Александровс</a:t>
            </a:r>
            <a:r>
              <a:rPr lang="ru-RU" sz="1200" b="1" dirty="0" smtClean="0">
                <a:solidFill>
                  <a:srgbClr val="002060"/>
                </a:solidFill>
              </a:rPr>
              <a:t>-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кая СОШ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H="1">
            <a:off x="5010505" y="5777375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999258" y="5769260"/>
            <a:ext cx="216024" cy="319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4067944" y="6106717"/>
            <a:ext cx="1533774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Филиал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Менжинская СОШ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5688125" y="6106717"/>
            <a:ext cx="1602158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Филиал</a:t>
            </a:r>
          </a:p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Новоандреев-ская</a:t>
            </a:r>
            <a:r>
              <a:rPr lang="ru-RU" sz="1200" b="1" dirty="0" smtClean="0">
                <a:solidFill>
                  <a:srgbClr val="002060"/>
                </a:solidFill>
              </a:rPr>
              <a:t> ООШ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 flipV="1">
            <a:off x="7052396" y="3504103"/>
            <a:ext cx="300457" cy="331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7956376" y="2593076"/>
            <a:ext cx="0" cy="944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8345990" y="3405344"/>
            <a:ext cx="144016" cy="264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 flipV="1">
            <a:off x="7522826" y="2848491"/>
            <a:ext cx="260806" cy="692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6086115" y="2816932"/>
            <a:ext cx="1324758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Филиал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Майская ООШ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6215282" y="2129678"/>
            <a:ext cx="1477491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Филиал</a:t>
            </a:r>
          </a:p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Никулинская</a:t>
            </a:r>
            <a:endParaRPr lang="ru-RU" sz="12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ООШ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7410873" y="1628800"/>
            <a:ext cx="1594831" cy="7200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Филиал</a:t>
            </a:r>
          </a:p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Лопазновская</a:t>
            </a:r>
            <a:endParaRPr lang="ru-RU" sz="12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ООШ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8027534" y="2427483"/>
            <a:ext cx="1106382" cy="9306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Филиал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Степнов-</a:t>
            </a:r>
            <a:r>
              <a:rPr lang="ru-RU" sz="1200" b="1" dirty="0" err="1" smtClean="0">
                <a:solidFill>
                  <a:srgbClr val="002060"/>
                </a:solidFill>
              </a:rPr>
              <a:t>ская</a:t>
            </a:r>
            <a:r>
              <a:rPr lang="ru-RU" sz="1200" b="1" dirty="0" smtClean="0">
                <a:solidFill>
                  <a:srgbClr val="002060"/>
                </a:solidFill>
              </a:rPr>
              <a:t> НОШ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V="1">
            <a:off x="2254909" y="3494899"/>
            <a:ext cx="0" cy="413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1687726" y="2493132"/>
            <a:ext cx="1287589" cy="7993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МАДОУ «Сказка»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flipH="1" flipV="1">
            <a:off x="1411599" y="3173272"/>
            <a:ext cx="496105" cy="7636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 flipV="1">
            <a:off x="1234240" y="3802768"/>
            <a:ext cx="464933" cy="365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 flipV="1">
            <a:off x="1471279" y="4359277"/>
            <a:ext cx="226091" cy="72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>
            <a:off x="1411599" y="5064362"/>
            <a:ext cx="367931" cy="362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2528031" y="5296977"/>
            <a:ext cx="243769" cy="575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2860471" y="5120217"/>
            <a:ext cx="332161" cy="2681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2932095" y="4757357"/>
            <a:ext cx="432046" cy="636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H="1">
            <a:off x="1734645" y="5222470"/>
            <a:ext cx="245068" cy="6503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78"/>
          <p:cNvSpPr/>
          <p:nvPr/>
        </p:nvSpPr>
        <p:spPr>
          <a:xfrm>
            <a:off x="239592" y="2214181"/>
            <a:ext cx="1402909" cy="85112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rgbClr val="002060"/>
                </a:solidFill>
              </a:rPr>
              <a:t>Маслянский</a:t>
            </a:r>
            <a:r>
              <a:rPr lang="ru-RU" sz="1100" b="1" dirty="0" smtClean="0">
                <a:solidFill>
                  <a:srgbClr val="002060"/>
                </a:solidFill>
              </a:rPr>
              <a:t> д/с «Алёну</a:t>
            </a:r>
            <a:r>
              <a:rPr lang="ru-RU" sz="1200" b="1" dirty="0" smtClean="0">
                <a:solidFill>
                  <a:srgbClr val="002060"/>
                </a:solidFill>
              </a:rPr>
              <a:t>шка»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81" name="Прямая со стрелкой 80"/>
          <p:cNvCxnSpPr/>
          <p:nvPr/>
        </p:nvCxnSpPr>
        <p:spPr>
          <a:xfrm flipH="1">
            <a:off x="1426457" y="4757357"/>
            <a:ext cx="210789" cy="127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87101" y="3151196"/>
            <a:ext cx="1195677" cy="70816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rgbClr val="002060"/>
                </a:solidFill>
              </a:rPr>
              <a:t>Усовский</a:t>
            </a:r>
            <a:r>
              <a:rPr lang="ru-RU" sz="1100" b="1" dirty="0" smtClean="0">
                <a:solidFill>
                  <a:srgbClr val="002060"/>
                </a:solidFill>
              </a:rPr>
              <a:t> д/с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«Радуга»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56577" y="3993138"/>
            <a:ext cx="1369880" cy="66027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rgbClr val="002060"/>
                </a:solidFill>
              </a:rPr>
              <a:t>Степновский</a:t>
            </a:r>
            <a:endParaRPr lang="ru-RU" sz="11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д/с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«Тополёк»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90" name="Овал 89"/>
          <p:cNvSpPr/>
          <p:nvPr/>
        </p:nvSpPr>
        <p:spPr>
          <a:xfrm>
            <a:off x="55515" y="4730913"/>
            <a:ext cx="1370942" cy="69591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Майский д/с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«Малышок»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28131" y="5470199"/>
            <a:ext cx="1398326" cy="72433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Александров-</a:t>
            </a:r>
            <a:r>
              <a:rPr lang="ru-RU" sz="1100" b="1" dirty="0" err="1" smtClean="0">
                <a:solidFill>
                  <a:srgbClr val="002060"/>
                </a:solidFill>
              </a:rPr>
              <a:t>ский</a:t>
            </a:r>
            <a:r>
              <a:rPr lang="ru-RU" sz="1100" b="1" dirty="0" smtClean="0">
                <a:solidFill>
                  <a:srgbClr val="002060"/>
                </a:solidFill>
              </a:rPr>
              <a:t> д/с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«Ромашка»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100" name="Овал 99"/>
          <p:cNvSpPr/>
          <p:nvPr/>
        </p:nvSpPr>
        <p:spPr>
          <a:xfrm>
            <a:off x="732311" y="6159856"/>
            <a:ext cx="1468790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rgbClr val="002060"/>
                </a:solidFill>
              </a:rPr>
              <a:t>Никулинский</a:t>
            </a:r>
            <a:r>
              <a:rPr lang="ru-RU" sz="1100" b="1" dirty="0" smtClean="0">
                <a:solidFill>
                  <a:srgbClr val="002060"/>
                </a:solidFill>
              </a:rPr>
              <a:t> д/с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«Солнышко»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105" name="Овал 104"/>
          <p:cNvSpPr/>
          <p:nvPr/>
        </p:nvSpPr>
        <p:spPr>
          <a:xfrm>
            <a:off x="2248163" y="6116144"/>
            <a:ext cx="1745008" cy="63289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Рождественский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д/с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«Улыбка»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113" name="Овал 112"/>
          <p:cNvSpPr/>
          <p:nvPr/>
        </p:nvSpPr>
        <p:spPr>
          <a:xfrm>
            <a:off x="2860471" y="5388398"/>
            <a:ext cx="1897735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rgbClr val="002060"/>
                </a:solidFill>
              </a:rPr>
              <a:t>Новоандреевский</a:t>
            </a:r>
            <a:r>
              <a:rPr lang="ru-RU" sz="1100" b="1" dirty="0" smtClean="0">
                <a:solidFill>
                  <a:srgbClr val="002060"/>
                </a:solidFill>
              </a:rPr>
              <a:t> д/с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«Теремок»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3398582" y="4585602"/>
            <a:ext cx="1611923" cy="63686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rgbClr val="002060"/>
                </a:solidFill>
              </a:rPr>
              <a:t>Лопазновский</a:t>
            </a:r>
            <a:r>
              <a:rPr lang="ru-RU" sz="1100" b="1" dirty="0" smtClean="0">
                <a:solidFill>
                  <a:srgbClr val="002060"/>
                </a:solidFill>
              </a:rPr>
              <a:t> д/с «Антошка»</a:t>
            </a:r>
            <a:endParaRPr lang="ru-RU" sz="1100" b="1" dirty="0">
              <a:solidFill>
                <a:srgbClr val="002060"/>
              </a:solidFill>
            </a:endParaRPr>
          </a:p>
        </p:txBody>
      </p:sp>
      <p:cxnSp>
        <p:nvCxnSpPr>
          <p:cNvPr id="118" name="Прямая со стрелкой 117"/>
          <p:cNvCxnSpPr/>
          <p:nvPr/>
        </p:nvCxnSpPr>
        <p:spPr>
          <a:xfrm flipH="1">
            <a:off x="5940152" y="4843150"/>
            <a:ext cx="216024" cy="2595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>
            <a:off x="7290283" y="4776270"/>
            <a:ext cx="120590" cy="95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>
            <a:stCxn id="6" idx="7"/>
          </p:cNvCxnSpPr>
          <p:nvPr/>
        </p:nvCxnSpPr>
        <p:spPr>
          <a:xfrm flipV="1">
            <a:off x="7111012" y="4007317"/>
            <a:ext cx="179271" cy="1000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Блок-схема: процесс 165"/>
          <p:cNvSpPr/>
          <p:nvPr/>
        </p:nvSpPr>
        <p:spPr>
          <a:xfrm>
            <a:off x="362997" y="696567"/>
            <a:ext cx="2559007" cy="78821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ДИАГНОСТИРУЕМ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67" name="Блок-схема: процесс 166"/>
          <p:cNvSpPr/>
          <p:nvPr/>
        </p:nvSpPr>
        <p:spPr>
          <a:xfrm>
            <a:off x="3133507" y="3287612"/>
            <a:ext cx="2559007" cy="78821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ИНФОРМИРУЕМ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68" name="Блок-схема: процесс 167"/>
          <p:cNvSpPr/>
          <p:nvPr/>
        </p:nvSpPr>
        <p:spPr>
          <a:xfrm>
            <a:off x="5586298" y="478532"/>
            <a:ext cx="2559007" cy="78821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КОНСУЛЬТИРУЕМ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37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777" y="1412776"/>
            <a:ext cx="5616624" cy="3528392"/>
          </a:xfrm>
          <a:prstGeom prst="rect">
            <a:avLst/>
          </a:prstGeom>
        </p:spPr>
      </p:pic>
      <p:sp>
        <p:nvSpPr>
          <p:cNvPr id="5" name="Двойные фигурные скобки 4"/>
          <p:cNvSpPr/>
          <p:nvPr/>
        </p:nvSpPr>
        <p:spPr>
          <a:xfrm rot="5400000">
            <a:off x="2159733" y="-526830"/>
            <a:ext cx="4824537" cy="7776864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5" t="39090" r="21362" b="28179"/>
          <a:stretch/>
        </p:blipFill>
        <p:spPr bwMode="auto">
          <a:xfrm>
            <a:off x="1835696" y="128604"/>
            <a:ext cx="5904656" cy="820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506925"/>
              </p:ext>
            </p:extLst>
          </p:nvPr>
        </p:nvGraphicFramePr>
        <p:xfrm>
          <a:off x="287525" y="5783707"/>
          <a:ext cx="8568952" cy="108661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568952"/>
              </a:tblGrid>
              <a:tr h="510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педагоги-психологи, учителя, классные руководители, социальные педагоги, 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педагоги-дефектологи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, учителя-логопеды,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зам.директоров ДОУ, старшие воспитатели,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воспитатели ДОУ, 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75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7984" y="188640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УТВЕРЖДЕНО:</a:t>
            </a:r>
            <a:endParaRPr lang="ru-RU" altLang="ru-RU" sz="800" dirty="0">
              <a:latin typeface="Arial" pitchFamily="34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Начальник </a:t>
            </a:r>
            <a:r>
              <a:rPr lang="ru-RU" altLang="ru-RU" sz="1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отдела </a:t>
            </a:r>
            <a:r>
              <a:rPr lang="ru-RU" alt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образования</a:t>
            </a:r>
            <a:endParaRPr lang="ru-RU" altLang="ru-RU" sz="700" dirty="0">
              <a:latin typeface="Arial" pitchFamily="34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_________________</a:t>
            </a:r>
            <a:r>
              <a:rPr lang="ru-RU" altLang="ru-RU" sz="16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Е.В.Федотов</a:t>
            </a:r>
            <a:endParaRPr lang="ru-RU" altLang="ru-RU" sz="700" dirty="0">
              <a:latin typeface="Arial" pitchFamily="34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01.09.2019 </a:t>
            </a:r>
            <a:r>
              <a:rPr lang="ru-RU" alt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г.</a:t>
            </a:r>
            <a:endParaRPr lang="ru-RU" altLang="ru-RU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916832"/>
            <a:ext cx="84969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Медиа-план  Федерального проекта «Поддержка семей, имеющих детей» национального проекта «Образование» в рамках деятельности Региональной службы психолого-педагогической, методической и консультативной помощи гражданам, имеющим детей «Точка опоры»</a:t>
            </a:r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endParaRPr lang="ru-RU" sz="2000" dirty="0">
              <a:solidFill>
                <a:srgbClr val="C00000"/>
              </a:solidFill>
            </a:endParaRPr>
          </a:p>
          <a:p>
            <a:r>
              <a:rPr lang="ru-RU" dirty="0"/>
              <a:t>Территория:  </a:t>
            </a:r>
            <a:r>
              <a:rPr lang="ru-RU" u="sng" dirty="0" err="1"/>
              <a:t>Сладковский</a:t>
            </a:r>
            <a:r>
              <a:rPr lang="ru-RU" u="sng" dirty="0"/>
              <a:t> муниципальный район</a:t>
            </a:r>
            <a:endParaRPr lang="ru-RU" dirty="0"/>
          </a:p>
          <a:p>
            <a:r>
              <a:rPr lang="ru-RU" dirty="0"/>
              <a:t>Муниципальный супервизор (ФИО, контактный телефон):  </a:t>
            </a:r>
            <a:r>
              <a:rPr lang="ru-RU" u="sng" dirty="0" err="1"/>
              <a:t>Летаева</a:t>
            </a:r>
            <a:r>
              <a:rPr lang="ru-RU" u="sng" dirty="0"/>
              <a:t> Елена Юрьевна, 89123880691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99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810891"/>
              </p:ext>
            </p:extLst>
          </p:nvPr>
        </p:nvGraphicFramePr>
        <p:xfrm>
          <a:off x="26032" y="0"/>
          <a:ext cx="9117968" cy="68580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16710"/>
                <a:gridCol w="1181822"/>
                <a:gridCol w="1391253"/>
                <a:gridCol w="814033"/>
                <a:gridCol w="1181265"/>
                <a:gridCol w="1312949"/>
                <a:gridCol w="1365178"/>
                <a:gridCol w="1554758"/>
              </a:tblGrid>
              <a:tr h="652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№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п/п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Целевая аудитория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Наименование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Сроки проведения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Ресурс для освещения в СМИ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Форма сопровождения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Цель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Ответственный специалист (ФИО, должность, контактный телефон)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5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Педагоги ОУ, ДОУ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20 человек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Семинар: «Организация мониторинга индивидуального развития выпускников детского сада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и </a:t>
                      </a:r>
                      <a:r>
                        <a:rPr lang="ru-RU" sz="1000" dirty="0">
                          <a:effectLst/>
                        </a:rPr>
                        <a:t>первоклассников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 </a:t>
                      </a:r>
                      <a:r>
                        <a:rPr lang="ru-RU" sz="1000" dirty="0">
                          <a:effectLst/>
                        </a:rPr>
                        <a:t>рамках проекта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«</a:t>
                      </a:r>
                      <a:r>
                        <a:rPr lang="ru-RU" sz="1000" dirty="0">
                          <a:effectLst/>
                        </a:rPr>
                        <a:t>Точка опоры».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Июнь 2019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Социальные сети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Сайты образовательных учреждений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Круглый стол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Знакомство с проектом «Точка опоры», особенностями организации мониторинга индивидуального развития выпускников д/с и первоклассников. Планирование деятельности. Создание модели межведомственного взаимодействия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</a:tr>
              <a:tr h="37299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Родители выпускников ДОУ  и первоклассников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Проведение родительских собраний на тему: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«</a:t>
                      </a:r>
                      <a:r>
                        <a:rPr lang="ru-RU" sz="1000" dirty="0">
                          <a:effectLst/>
                        </a:rPr>
                        <a:t>Диагностика особенностей познавательного развития детей дошкольного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и </a:t>
                      </a:r>
                      <a:r>
                        <a:rPr lang="ru-RU" sz="1000" dirty="0">
                          <a:effectLst/>
                        </a:rPr>
                        <a:t>младшего школьного возраста.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Значимость </a:t>
                      </a:r>
                      <a:r>
                        <a:rPr lang="ru-RU" sz="1000" dirty="0">
                          <a:effectLst/>
                        </a:rPr>
                        <a:t>полученных результатов в оказании помощи детям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 </a:t>
                      </a:r>
                      <a:r>
                        <a:rPr lang="ru-RU" sz="1000" dirty="0">
                          <a:effectLst/>
                        </a:rPr>
                        <a:t>проблемами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 </a:t>
                      </a:r>
                      <a:r>
                        <a:rPr lang="ru-RU" sz="1000" dirty="0">
                          <a:effectLst/>
                        </a:rPr>
                        <a:t>развитии»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Июнь – декабрь   2019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Социальные сети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Сайты образовательных учреждений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Буклеты 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Новостная информация 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Знакомство родителей  с проектом «Точка опоры»;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особенностями </a:t>
                      </a:r>
                      <a:r>
                        <a:rPr lang="ru-RU" sz="1000" dirty="0">
                          <a:effectLst/>
                        </a:rPr>
                        <a:t>организации диагностической работы с детьми;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значением </a:t>
                      </a:r>
                      <a:r>
                        <a:rPr lang="ru-RU" sz="1000" dirty="0">
                          <a:effectLst/>
                        </a:rPr>
                        <a:t>проводимой работы для оказания помощи в проблемных вопросах воспитания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и </a:t>
                      </a:r>
                      <a:r>
                        <a:rPr lang="ru-RU" sz="1000" dirty="0">
                          <a:effectLst/>
                        </a:rPr>
                        <a:t>обучения.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Пошлякова</a:t>
                      </a:r>
                      <a:r>
                        <a:rPr lang="ru-RU" sz="1000" dirty="0">
                          <a:effectLst/>
                        </a:rPr>
                        <a:t> Д.Г., педагог-психолог МАОУ </a:t>
                      </a:r>
                      <a:r>
                        <a:rPr lang="ru-RU" sz="1000" dirty="0" err="1">
                          <a:effectLst/>
                        </a:rPr>
                        <a:t>Маслянская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89504956362;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Володина В.А., социальный педагог МАОУ </a:t>
                      </a:r>
                      <a:r>
                        <a:rPr lang="ru-RU" sz="1000" dirty="0" err="1">
                          <a:effectLst/>
                        </a:rPr>
                        <a:t>Усовская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89199513936;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Иванищева О.А., </a:t>
                      </a:r>
                      <a:r>
                        <a:rPr lang="ru-RU" sz="1000" dirty="0" err="1">
                          <a:effectLst/>
                        </a:rPr>
                        <a:t>зам.директора</a:t>
                      </a:r>
                      <a:r>
                        <a:rPr lang="ru-RU" sz="1000" dirty="0">
                          <a:effectLst/>
                        </a:rPr>
                        <a:t> МАДОУ «Сказка»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89829660193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1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237819"/>
              </p:ext>
            </p:extLst>
          </p:nvPr>
        </p:nvGraphicFramePr>
        <p:xfrm>
          <a:off x="-1" y="-22515"/>
          <a:ext cx="9144001" cy="71856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39553"/>
                <a:gridCol w="999765"/>
                <a:gridCol w="1375511"/>
                <a:gridCol w="889799"/>
                <a:gridCol w="1213416"/>
                <a:gridCol w="1348682"/>
                <a:gridCol w="1402332"/>
                <a:gridCol w="1374943"/>
              </a:tblGrid>
              <a:tr h="6916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№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п/п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Целевая аудитория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Наименование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Сроки проведения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Ресурс для освещения в СМИ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Форма сопровождения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Цель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Ответственный специалист (ФИО, должность, контактный телефон)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1289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Выпускники ДОУ и первоклассники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236 </a:t>
                      </a:r>
                      <a:r>
                        <a:rPr lang="ru-RU" sz="1000" dirty="0">
                          <a:effectLst/>
                        </a:rPr>
                        <a:t>человек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Диагностика особенностей развития психических познавательных процессов.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Июнь-декабрь 2019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Диагностика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Определение особенностей интеллектуального развития выпускников ДОУ и ОУ. Организация  на основе результатов диагностики консультативной помощи родителям.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Пошлякова</a:t>
                      </a:r>
                      <a:r>
                        <a:rPr lang="ru-RU" sz="1000" dirty="0">
                          <a:effectLst/>
                        </a:rPr>
                        <a:t> Д.Г., педагог-психолог МАОУ </a:t>
                      </a:r>
                      <a:r>
                        <a:rPr lang="ru-RU" sz="1000" dirty="0" err="1">
                          <a:effectLst/>
                        </a:rPr>
                        <a:t>Маслянская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89504956362;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Володина В.А., социальный педагог МАОУ </a:t>
                      </a:r>
                      <a:r>
                        <a:rPr lang="ru-RU" sz="1000" dirty="0" err="1">
                          <a:effectLst/>
                        </a:rPr>
                        <a:t>Усовская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89199513936;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Иванищева О.А., зам. директора МАДОУ «Сказка»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89829660193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</a:tr>
              <a:tr h="33033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Родители (законные представители)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 (</a:t>
                      </a:r>
                      <a:r>
                        <a:rPr lang="ru-RU" sz="1000" dirty="0" smtClean="0">
                          <a:effectLst/>
                        </a:rPr>
                        <a:t>236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человек)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Индивидуальные консультации для родителей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Май – декабрь 2019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Консультация 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Повышение компетентности родителей в вопросах образования </a:t>
                      </a:r>
                      <a:endParaRPr lang="ru-RU" sz="10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и </a:t>
                      </a:r>
                      <a:r>
                        <a:rPr lang="ru-RU" sz="1000" dirty="0">
                          <a:effectLst/>
                        </a:rPr>
                        <a:t>воспитания детей.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Пошлякова</a:t>
                      </a:r>
                      <a:r>
                        <a:rPr lang="ru-RU" sz="1000" dirty="0">
                          <a:effectLst/>
                        </a:rPr>
                        <a:t> Д.Г., педагог-психолог МАОУ </a:t>
                      </a:r>
                      <a:r>
                        <a:rPr lang="ru-RU" sz="1000" dirty="0" err="1">
                          <a:effectLst/>
                        </a:rPr>
                        <a:t>Маслянская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89504956362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Володина В.А., социальный педагог МАОУ </a:t>
                      </a:r>
                      <a:r>
                        <a:rPr lang="ru-RU" sz="1000" dirty="0" err="1">
                          <a:effectLst/>
                        </a:rPr>
                        <a:t>Усовская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89199513936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Иванищева О.А., </a:t>
                      </a:r>
                      <a:r>
                        <a:rPr lang="ru-RU" sz="1000" dirty="0" err="1">
                          <a:effectLst/>
                        </a:rPr>
                        <a:t>зам.директора</a:t>
                      </a:r>
                      <a:r>
                        <a:rPr lang="ru-RU" sz="1000" dirty="0">
                          <a:effectLst/>
                        </a:rPr>
                        <a:t> МАДОУ «Сказка»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89829660193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206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844946"/>
              </p:ext>
            </p:extLst>
          </p:nvPr>
        </p:nvGraphicFramePr>
        <p:xfrm>
          <a:off x="19269" y="0"/>
          <a:ext cx="9144001" cy="683923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25329"/>
                <a:gridCol w="1213987"/>
                <a:gridCol w="1375509"/>
                <a:gridCol w="889800"/>
                <a:gridCol w="1213416"/>
                <a:gridCol w="1348683"/>
                <a:gridCol w="1402336"/>
                <a:gridCol w="1374941"/>
              </a:tblGrid>
              <a:tr h="1055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№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п/п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Целевая аудитория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Наименование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Сроки проведения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Ресурс для освещения в СМИ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Форма сопровождения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Цель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Ответственный специалист (ФИО, должность, контактный телефон)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358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Педагоги ОУ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(охват 32 человека)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Методический день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август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Социальные сети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Сайты образовательных учреждений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Новостная информация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Знакомство педагогов с проектом «Точка опоры»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Пошлякова</a:t>
                      </a:r>
                      <a:r>
                        <a:rPr lang="ru-RU" sz="1000" dirty="0">
                          <a:effectLst/>
                        </a:rPr>
                        <a:t> Д.Г., педагог-психолог МАОУ </a:t>
                      </a:r>
                      <a:r>
                        <a:rPr lang="ru-RU" sz="1000" dirty="0" err="1">
                          <a:effectLst/>
                        </a:rPr>
                        <a:t>Маслянская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89504956362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  <a:tr h="845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Педагоги ОУ, ДОУ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Августовская конференция, пленарное заседание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август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Социальные сети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Сайты образовательных учреждений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Доклад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Знакомство педагогов с проектом «Точка опоры»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  <a:tr h="341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Родители выпускников детского сада и первоклассников (*прогнозируемый охват – 400 человек)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Информационное сопровождение проекта «Точка опоры»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Июнь-декабрь 2019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Сайты ДОУ и ОУ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Газета «Трудовое знамя»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Новостная информация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Статья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Буклет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Информирование о ходе реализации мероприятий в рамках проекта «Точка опоры».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Информирование о возможности получения услуги, сроках проведения проекта и режимах работы консультационных кабинетов.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Пошлякова</a:t>
                      </a:r>
                      <a:r>
                        <a:rPr lang="ru-RU" sz="1000" dirty="0">
                          <a:effectLst/>
                        </a:rPr>
                        <a:t> Д.Г., педагог-психолог МАОУ </a:t>
                      </a:r>
                      <a:r>
                        <a:rPr lang="ru-RU" sz="1000" dirty="0" err="1">
                          <a:effectLst/>
                        </a:rPr>
                        <a:t>Маслянская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89504956362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Володина В.А., социальный педагог МАОУ </a:t>
                      </a:r>
                      <a:r>
                        <a:rPr lang="ru-RU" sz="1000" dirty="0" err="1">
                          <a:effectLst/>
                        </a:rPr>
                        <a:t>Усовская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89199513936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Иванищева О.А., зам. директора МАДОУ «Сказка»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89829660193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8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602198"/>
              </p:ext>
            </p:extLst>
          </p:nvPr>
        </p:nvGraphicFramePr>
        <p:xfrm>
          <a:off x="0" y="-309095"/>
          <a:ext cx="9139806" cy="718766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25177"/>
                <a:gridCol w="1213430"/>
                <a:gridCol w="1374880"/>
                <a:gridCol w="889392"/>
                <a:gridCol w="1212861"/>
                <a:gridCol w="1348066"/>
                <a:gridCol w="1401692"/>
                <a:gridCol w="1374308"/>
              </a:tblGrid>
              <a:tr h="703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№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п/п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Целевая аудитория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Наименование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Сроки проведения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Ресурс для освещения в СМИ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Форма сопровождения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Цель мероприятия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Ответственный специалист (ФИО, должность, 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контактный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телефон)</a:t>
                      </a:r>
                      <a:endParaRPr lang="ru-RU" sz="9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054" marR="9054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112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Родители выпускников детского сада и первоклассников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Встречи с родителями по результатам диагностики особенностей познавательного развития детей дошкольного и младшего школьного возраста.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Август-декабрь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Консультирование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Оказание консультативной помощи родителям в проблемных вопросах, касающихся особенностей развития, обучения и воспитания детей.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Пошлякова</a:t>
                      </a:r>
                      <a:r>
                        <a:rPr lang="ru-RU" sz="1000" dirty="0">
                          <a:effectLst/>
                        </a:rPr>
                        <a:t> Д.Г., педагог-психолог МАОУ </a:t>
                      </a:r>
                      <a:r>
                        <a:rPr lang="ru-RU" sz="1000" dirty="0" err="1">
                          <a:effectLst/>
                        </a:rPr>
                        <a:t>МаслянскаяСОШ</a:t>
                      </a:r>
                      <a:r>
                        <a:rPr lang="ru-RU" sz="1000" dirty="0">
                          <a:effectLst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89504956362;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Володина В.А., социальный педагог МАОУ </a:t>
                      </a:r>
                      <a:r>
                        <a:rPr lang="ru-RU" sz="1000" dirty="0" err="1">
                          <a:effectLst/>
                        </a:rPr>
                        <a:t>Усовская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89199513936;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Иванищева О.А., зам. директора МАДОУ «Сказка»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89829660193.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</a:tr>
              <a:tr h="3285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Родители выпускников детского сада и первоклассников (прогнозируемый охват – 400 человек)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Распространение информационного материала: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буклетов, памяток «Развитие психических познавательных процессов у детей дошкольного и младшего школьного возраста»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Ноябрь – декабрь 2019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Буклет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Методический материал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Оказание консультативной помощи родителям в проблемных вопросах, касающихся особенностей развития, обучения и воспитания детей.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Повышение родительской компетентности в вопросах воспитания и развития детей.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Летаева</a:t>
                      </a:r>
                      <a:r>
                        <a:rPr lang="ru-RU" sz="1000" dirty="0">
                          <a:effectLst/>
                        </a:rPr>
                        <a:t> Е.Ю., педагог-психолог ПМПС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89123880691;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Пошлякова</a:t>
                      </a:r>
                      <a:r>
                        <a:rPr lang="ru-RU" sz="1000" dirty="0">
                          <a:effectLst/>
                        </a:rPr>
                        <a:t> Д.Г., педагог-психолог МАОУ </a:t>
                      </a:r>
                      <a:r>
                        <a:rPr lang="ru-RU" sz="1000" dirty="0" err="1">
                          <a:effectLst/>
                        </a:rPr>
                        <a:t>Маслянская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89504956362;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Володина В.А., социальный педагог МАОУ </a:t>
                      </a:r>
                      <a:r>
                        <a:rPr lang="ru-RU" sz="1000" dirty="0" err="1">
                          <a:effectLst/>
                        </a:rPr>
                        <a:t>Усовская</a:t>
                      </a:r>
                      <a:r>
                        <a:rPr lang="ru-RU" sz="1000" dirty="0">
                          <a:effectLst/>
                        </a:rPr>
                        <a:t> СОШ;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89199513936;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Иванищева О.А., зам. директора МАДОУ «Сказка»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89829660193.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997" marR="359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74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895</TotalTime>
  <Words>1638</Words>
  <Application>Microsoft Office PowerPoint</Application>
  <PresentationFormat>Экран (4:3)</PresentationFormat>
  <Paragraphs>472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Модель психолого-педагогического взаимодействия в рамках реализации проекта  «Точка опоры»</vt:lpstr>
      <vt:lpstr>Муниципальный супервизор: Е.Ю. Летаева, педагог-психолог ПМПС отдела образования администрации Сладковского муниципального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психолого-педагогического взаимодействия в рамках реализации проекта «Точка опоры»</dc:title>
  <dc:creator>Психолог</dc:creator>
  <cp:lastModifiedBy>Психолог</cp:lastModifiedBy>
  <cp:revision>37</cp:revision>
  <dcterms:created xsi:type="dcterms:W3CDTF">2019-09-05T04:03:22Z</dcterms:created>
  <dcterms:modified xsi:type="dcterms:W3CDTF">2019-09-16T08:51:11Z</dcterms:modified>
</cp:coreProperties>
</file>